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1" r:id="rId1"/>
  </p:sldMasterIdLst>
  <p:sldIdLst>
    <p:sldId id="256" r:id="rId2"/>
    <p:sldId id="264" r:id="rId3"/>
    <p:sldId id="257" r:id="rId4"/>
    <p:sldId id="258" r:id="rId5"/>
    <p:sldId id="259" r:id="rId6"/>
    <p:sldId id="265" r:id="rId7"/>
    <p:sldId id="260" r:id="rId8"/>
    <p:sldId id="266" r:id="rId9"/>
    <p:sldId id="261" r:id="rId10"/>
    <p:sldId id="262" r:id="rId11"/>
    <p:sldId id="276" r:id="rId12"/>
    <p:sldId id="263" r:id="rId13"/>
    <p:sldId id="269" r:id="rId14"/>
    <p:sldId id="277" r:id="rId15"/>
    <p:sldId id="267" r:id="rId16"/>
    <p:sldId id="274" r:id="rId17"/>
    <p:sldId id="268" r:id="rId18"/>
    <p:sldId id="270" r:id="rId19"/>
    <p:sldId id="272" r:id="rId20"/>
    <p:sldId id="275" r:id="rId21"/>
    <p:sldId id="278" r:id="rId22"/>
    <p:sldId id="27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07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ra Salman" userId="112e7971d180d105" providerId="LiveId" clId="{B2C06F30-3257-4CE3-8099-D13B8F76CE28}"/>
    <pc:docChg chg="undo custSel addSld delSld modSld sldOrd">
      <pc:chgData name="Amira Salman" userId="112e7971d180d105" providerId="LiveId" clId="{B2C06F30-3257-4CE3-8099-D13B8F76CE28}" dt="2021-11-24T18:00:35.171" v="1854" actId="20577"/>
      <pc:docMkLst>
        <pc:docMk/>
      </pc:docMkLst>
      <pc:sldChg chg="modSp mod ord modAnim">
        <pc:chgData name="Amira Salman" userId="112e7971d180d105" providerId="LiveId" clId="{B2C06F30-3257-4CE3-8099-D13B8F76CE28}" dt="2021-11-24T17:42:39.999" v="1815"/>
        <pc:sldMkLst>
          <pc:docMk/>
          <pc:sldMk cId="3674255981" sldId="259"/>
        </pc:sldMkLst>
        <pc:spChg chg="mod">
          <ac:chgData name="Amira Salman" userId="112e7971d180d105" providerId="LiveId" clId="{B2C06F30-3257-4CE3-8099-D13B8F76CE28}" dt="2021-11-24T14:57:39.799" v="1045" actId="1076"/>
          <ac:spMkLst>
            <pc:docMk/>
            <pc:sldMk cId="3674255981" sldId="259"/>
            <ac:spMk id="10" creationId="{9E87954C-6CA6-4F18-91E9-2A6C14A3BE98}"/>
          </ac:spMkLst>
        </pc:spChg>
      </pc:sldChg>
      <pc:sldChg chg="modSp mod modAnim">
        <pc:chgData name="Amira Salman" userId="112e7971d180d105" providerId="LiveId" clId="{B2C06F30-3257-4CE3-8099-D13B8F76CE28}" dt="2021-11-24T17:58:24.192" v="1853"/>
        <pc:sldMkLst>
          <pc:docMk/>
          <pc:sldMk cId="3401070270" sldId="260"/>
        </pc:sldMkLst>
        <pc:spChg chg="mod">
          <ac:chgData name="Amira Salman" userId="112e7971d180d105" providerId="LiveId" clId="{B2C06F30-3257-4CE3-8099-D13B8F76CE28}" dt="2021-11-24T14:56:42.086" v="1028" actId="1076"/>
          <ac:spMkLst>
            <pc:docMk/>
            <pc:sldMk cId="3401070270" sldId="260"/>
            <ac:spMk id="7" creationId="{2BEDE451-DCBA-45F5-A0DA-C87456BDF530}"/>
          </ac:spMkLst>
        </pc:spChg>
      </pc:sldChg>
      <pc:sldChg chg="modSp mod modAnim">
        <pc:chgData name="Amira Salman" userId="112e7971d180d105" providerId="LiveId" clId="{B2C06F30-3257-4CE3-8099-D13B8F76CE28}" dt="2021-11-24T15:14:11.918" v="1228" actId="20577"/>
        <pc:sldMkLst>
          <pc:docMk/>
          <pc:sldMk cId="2478291872" sldId="262"/>
        </pc:sldMkLst>
        <pc:spChg chg="mod">
          <ac:chgData name="Amira Salman" userId="112e7971d180d105" providerId="LiveId" clId="{B2C06F30-3257-4CE3-8099-D13B8F76CE28}" dt="2021-11-24T15:14:11.918" v="1228" actId="20577"/>
          <ac:spMkLst>
            <pc:docMk/>
            <pc:sldMk cId="2478291872" sldId="262"/>
            <ac:spMk id="3" creationId="{CAED2F2B-A3FF-4B25-81DF-89C2802A95C3}"/>
          </ac:spMkLst>
        </pc:spChg>
      </pc:sldChg>
      <pc:sldChg chg="modSp mod modAnim">
        <pc:chgData name="Amira Salman" userId="112e7971d180d105" providerId="LiveId" clId="{B2C06F30-3257-4CE3-8099-D13B8F76CE28}" dt="2021-11-24T15:17:54.548" v="1245" actId="1076"/>
        <pc:sldMkLst>
          <pc:docMk/>
          <pc:sldMk cId="1411146175" sldId="265"/>
        </pc:sldMkLst>
        <pc:spChg chg="mod">
          <ac:chgData name="Amira Salman" userId="112e7971d180d105" providerId="LiveId" clId="{B2C06F30-3257-4CE3-8099-D13B8F76CE28}" dt="2021-11-24T15:17:54.548" v="1245" actId="1076"/>
          <ac:spMkLst>
            <pc:docMk/>
            <pc:sldMk cId="1411146175" sldId="265"/>
            <ac:spMk id="3" creationId="{416BFF1F-6413-4A11-A5E3-8AD11CEF1303}"/>
          </ac:spMkLst>
        </pc:spChg>
      </pc:sldChg>
      <pc:sldChg chg="modAnim">
        <pc:chgData name="Amira Salman" userId="112e7971d180d105" providerId="LiveId" clId="{B2C06F30-3257-4CE3-8099-D13B8F76CE28}" dt="2021-11-24T17:55:23.392" v="1848"/>
        <pc:sldMkLst>
          <pc:docMk/>
          <pc:sldMk cId="1119325866" sldId="268"/>
        </pc:sldMkLst>
      </pc:sldChg>
      <pc:sldChg chg="modSp mod modAnim">
        <pc:chgData name="Amira Salman" userId="112e7971d180d105" providerId="LiveId" clId="{B2C06F30-3257-4CE3-8099-D13B8F76CE28}" dt="2021-11-24T15:18:21.561" v="1246" actId="20577"/>
        <pc:sldMkLst>
          <pc:docMk/>
          <pc:sldMk cId="3975735988" sldId="269"/>
        </pc:sldMkLst>
        <pc:spChg chg="mod">
          <ac:chgData name="Amira Salman" userId="112e7971d180d105" providerId="LiveId" clId="{B2C06F30-3257-4CE3-8099-D13B8F76CE28}" dt="2021-11-24T15:18:21.561" v="1246" actId="20577"/>
          <ac:spMkLst>
            <pc:docMk/>
            <pc:sldMk cId="3975735988" sldId="269"/>
            <ac:spMk id="3" creationId="{F60FDE2F-1CF6-47AB-82B1-44296DD4B5C3}"/>
          </ac:spMkLst>
        </pc:spChg>
      </pc:sldChg>
      <pc:sldChg chg="modSp modAnim">
        <pc:chgData name="Amira Salman" userId="112e7971d180d105" providerId="LiveId" clId="{B2C06F30-3257-4CE3-8099-D13B8F76CE28}" dt="2021-11-24T14:05:48.575" v="968"/>
        <pc:sldMkLst>
          <pc:docMk/>
          <pc:sldMk cId="5455969" sldId="270"/>
        </pc:sldMkLst>
        <pc:spChg chg="mod">
          <ac:chgData name="Amira Salman" userId="112e7971d180d105" providerId="LiveId" clId="{B2C06F30-3257-4CE3-8099-D13B8F76CE28}" dt="2021-11-23T20:08:35.736" v="870" actId="20577"/>
          <ac:spMkLst>
            <pc:docMk/>
            <pc:sldMk cId="5455969" sldId="270"/>
            <ac:spMk id="3" creationId="{200BF646-A411-4F25-8A5D-B3D1EA347A37}"/>
          </ac:spMkLst>
        </pc:spChg>
      </pc:sldChg>
      <pc:sldChg chg="del">
        <pc:chgData name="Amira Salman" userId="112e7971d180d105" providerId="LiveId" clId="{B2C06F30-3257-4CE3-8099-D13B8F76CE28}" dt="2021-11-24T17:57:30.919" v="1851" actId="47"/>
        <pc:sldMkLst>
          <pc:docMk/>
          <pc:sldMk cId="386625909" sldId="271"/>
        </pc:sldMkLst>
      </pc:sldChg>
      <pc:sldChg chg="modSp">
        <pc:chgData name="Amira Salman" userId="112e7971d180d105" providerId="LiveId" clId="{B2C06F30-3257-4CE3-8099-D13B8F76CE28}" dt="2021-11-24T14:59:50.792" v="1051" actId="20577"/>
        <pc:sldMkLst>
          <pc:docMk/>
          <pc:sldMk cId="596808399" sldId="272"/>
        </pc:sldMkLst>
        <pc:spChg chg="mod">
          <ac:chgData name="Amira Salman" userId="112e7971d180d105" providerId="LiveId" clId="{B2C06F30-3257-4CE3-8099-D13B8F76CE28}" dt="2021-11-24T14:59:50.792" v="1051" actId="20577"/>
          <ac:spMkLst>
            <pc:docMk/>
            <pc:sldMk cId="596808399" sldId="272"/>
            <ac:spMk id="3" creationId="{E89FA761-7286-43CC-B6F9-B79C484DA7DD}"/>
          </ac:spMkLst>
        </pc:spChg>
      </pc:sldChg>
      <pc:sldChg chg="modSp">
        <pc:chgData name="Amira Salman" userId="112e7971d180d105" providerId="LiveId" clId="{B2C06F30-3257-4CE3-8099-D13B8F76CE28}" dt="2021-11-24T15:00:10.243" v="1052" actId="255"/>
        <pc:sldMkLst>
          <pc:docMk/>
          <pc:sldMk cId="647595239" sldId="274"/>
        </pc:sldMkLst>
        <pc:spChg chg="mod">
          <ac:chgData name="Amira Salman" userId="112e7971d180d105" providerId="LiveId" clId="{B2C06F30-3257-4CE3-8099-D13B8F76CE28}" dt="2021-11-24T15:00:10.243" v="1052" actId="255"/>
          <ac:spMkLst>
            <pc:docMk/>
            <pc:sldMk cId="647595239" sldId="274"/>
            <ac:spMk id="3" creationId="{4C22E8D1-13DE-4679-9303-42DC27A93722}"/>
          </ac:spMkLst>
        </pc:spChg>
      </pc:sldChg>
      <pc:sldChg chg="modAnim">
        <pc:chgData name="Amira Salman" userId="112e7971d180d105" providerId="LiveId" clId="{B2C06F30-3257-4CE3-8099-D13B8F76CE28}" dt="2021-11-24T14:05:39.225" v="966"/>
        <pc:sldMkLst>
          <pc:docMk/>
          <pc:sldMk cId="283360418" sldId="275"/>
        </pc:sldMkLst>
      </pc:sldChg>
      <pc:sldChg chg="addSp modSp add mod modAnim">
        <pc:chgData name="Amira Salman" userId="112e7971d180d105" providerId="LiveId" clId="{B2C06F30-3257-4CE3-8099-D13B8F76CE28}" dt="2021-11-23T19:41:48.319" v="263"/>
        <pc:sldMkLst>
          <pc:docMk/>
          <pc:sldMk cId="2285418030" sldId="276"/>
        </pc:sldMkLst>
        <pc:spChg chg="mod">
          <ac:chgData name="Amira Salman" userId="112e7971d180d105" providerId="LiveId" clId="{B2C06F30-3257-4CE3-8099-D13B8F76CE28}" dt="2021-11-23T19:40:50.497" v="247" actId="14100"/>
          <ac:spMkLst>
            <pc:docMk/>
            <pc:sldMk cId="2285418030" sldId="276"/>
            <ac:spMk id="3" creationId="{CAED2F2B-A3FF-4B25-81DF-89C2802A95C3}"/>
          </ac:spMkLst>
        </pc:spChg>
        <pc:spChg chg="add mod">
          <ac:chgData name="Amira Salman" userId="112e7971d180d105" providerId="LiveId" clId="{B2C06F30-3257-4CE3-8099-D13B8F76CE28}" dt="2021-11-23T19:41:12.736" v="256" actId="1076"/>
          <ac:spMkLst>
            <pc:docMk/>
            <pc:sldMk cId="2285418030" sldId="276"/>
            <ac:spMk id="6" creationId="{F3F84727-B465-40C5-A075-1D5BF0870C39}"/>
          </ac:spMkLst>
        </pc:spChg>
        <pc:picChg chg="add mod">
          <ac:chgData name="Amira Salman" userId="112e7971d180d105" providerId="LiveId" clId="{B2C06F30-3257-4CE3-8099-D13B8F76CE28}" dt="2021-11-23T19:37:41.873" v="37"/>
          <ac:picMkLst>
            <pc:docMk/>
            <pc:sldMk cId="2285418030" sldId="276"/>
            <ac:picMk id="2" creationId="{C480B67F-7B46-44CF-B8BC-B46081932033}"/>
          </ac:picMkLst>
        </pc:picChg>
        <pc:picChg chg="add mod">
          <ac:chgData name="Amira Salman" userId="112e7971d180d105" providerId="LiveId" clId="{B2C06F30-3257-4CE3-8099-D13B8F76CE28}" dt="2021-11-23T19:41:19.832" v="259" actId="1076"/>
          <ac:picMkLst>
            <pc:docMk/>
            <pc:sldMk cId="2285418030" sldId="276"/>
            <ac:picMk id="5" creationId="{58DF27ED-1594-4456-A05C-49C391D9C8FA}"/>
          </ac:picMkLst>
        </pc:picChg>
      </pc:sldChg>
      <pc:sldChg chg="modSp add mod modAnim">
        <pc:chgData name="Amira Salman" userId="112e7971d180d105" providerId="LiveId" clId="{B2C06F30-3257-4CE3-8099-D13B8F76CE28}" dt="2021-11-24T18:00:35.171" v="1854" actId="20577"/>
        <pc:sldMkLst>
          <pc:docMk/>
          <pc:sldMk cId="772458966" sldId="277"/>
        </pc:sldMkLst>
        <pc:spChg chg="mod">
          <ac:chgData name="Amira Salman" userId="112e7971d180d105" providerId="LiveId" clId="{B2C06F30-3257-4CE3-8099-D13B8F76CE28}" dt="2021-11-24T18:00:35.171" v="1854" actId="20577"/>
          <ac:spMkLst>
            <pc:docMk/>
            <pc:sldMk cId="772458966" sldId="277"/>
            <ac:spMk id="3" creationId="{F60FDE2F-1CF6-47AB-82B1-44296DD4B5C3}"/>
          </ac:spMkLst>
        </pc:spChg>
      </pc:sldChg>
      <pc:sldChg chg="delSp modSp add mod delAnim modAnim">
        <pc:chgData name="Amira Salman" userId="112e7971d180d105" providerId="LiveId" clId="{B2C06F30-3257-4CE3-8099-D13B8F76CE28}" dt="2021-11-24T17:55:51.014" v="1850"/>
        <pc:sldMkLst>
          <pc:docMk/>
          <pc:sldMk cId="471903619" sldId="278"/>
        </pc:sldMkLst>
        <pc:spChg chg="mod">
          <ac:chgData name="Amira Salman" userId="112e7971d180d105" providerId="LiveId" clId="{B2C06F30-3257-4CE3-8099-D13B8F76CE28}" dt="2021-11-24T15:21:25.471" v="1426" actId="313"/>
          <ac:spMkLst>
            <pc:docMk/>
            <pc:sldMk cId="471903619" sldId="278"/>
            <ac:spMk id="2" creationId="{63DACAFC-479C-4A2C-B54B-F7234DC913DC}"/>
          </ac:spMkLst>
        </pc:spChg>
        <pc:spChg chg="mod">
          <ac:chgData name="Amira Salman" userId="112e7971d180d105" providerId="LiveId" clId="{B2C06F30-3257-4CE3-8099-D13B8F76CE28}" dt="2021-11-24T15:28:00.854" v="1811" actId="12"/>
          <ac:spMkLst>
            <pc:docMk/>
            <pc:sldMk cId="471903619" sldId="278"/>
            <ac:spMk id="3" creationId="{E89FA761-7286-43CC-B6F9-B79C484DA7DD}"/>
          </ac:spMkLst>
        </pc:spChg>
        <pc:picChg chg="del">
          <ac:chgData name="Amira Salman" userId="112e7971d180d105" providerId="LiveId" clId="{B2C06F30-3257-4CE3-8099-D13B8F76CE28}" dt="2021-11-24T15:20:19.237" v="1250" actId="478"/>
          <ac:picMkLst>
            <pc:docMk/>
            <pc:sldMk cId="471903619" sldId="278"/>
            <ac:picMk id="4" creationId="{217C5524-7AD3-42E0-BA75-E80A1C78885C}"/>
          </ac:picMkLst>
        </pc:picChg>
        <pc:picChg chg="del">
          <ac:chgData name="Amira Salman" userId="112e7971d180d105" providerId="LiveId" clId="{B2C06F30-3257-4CE3-8099-D13B8F76CE28}" dt="2021-11-24T15:20:17.876" v="1249" actId="478"/>
          <ac:picMkLst>
            <pc:docMk/>
            <pc:sldMk cId="471903619" sldId="278"/>
            <ac:picMk id="6" creationId="{02CE0F10-812E-48D5-A92C-7112CD3347F6}"/>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pt-BR"/>
              <a:t>Clique para editar o título Mestre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11/24/2021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752391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pt-BR"/>
              <a:t>Clique no ícone para adicionar uma imagem</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smtClean="0"/>
              <a:t>11/24/2021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974686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pt-BR"/>
              <a:t>Clique para editar o título Mestre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smtClean="0"/>
              <a:t>11/24/2021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79725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pt-BR"/>
              <a:t>Clique para editar o título Mestre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smtClean="0"/>
              <a:t>11/24/2021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97433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pt-BR"/>
              <a:t>Clique para editar o título Mestre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smtClean="0"/>
              <a:t>11/24/2021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805644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pt-BR"/>
              <a:t>Clique para editar o título Mestre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48A87A34-81AB-432B-8DAE-1953F412C126}" type="datetimeFigureOut">
              <a:rPr lang="en-US" smtClean="0"/>
              <a:t>11/24/2021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37788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pt-BR"/>
              <a:t>Clique para editar o título Mestre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48A87A34-81AB-432B-8DAE-1953F412C126}" type="datetimeFigureOut">
              <a:rPr lang="en-US" smtClean="0"/>
              <a:t>11/24/2021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400017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542996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953998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503966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pt-BR"/>
              <a:t>Clique para editar o título Mestre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48A87A34-81AB-432B-8DAE-1953F412C126}" type="datetimeFigureOut">
              <a:rPr lang="en-US" smtClean="0"/>
              <a:t>11/24/2021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025334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05004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141410" y="3073397"/>
            <a:ext cx="4878391" cy="271780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3073397"/>
            <a:ext cx="4875210" cy="271780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413155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280049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917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smtClean="0"/>
              <a:t>11/24/2021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697193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smtClean="0"/>
              <a:t>11/24/2021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297240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11/24/2021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77098366"/>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www.electronics-lab.com/mirobot-robot-arm-live-kickstarter/"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png"/><Relationship Id="rId5" Type="http://schemas.openxmlformats.org/officeDocument/2006/relationships/hyperlink" Target="https://blog.projseg.com.br/biometria-como-funciona-o-reconhecimento-facial/" TargetMode="Externa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1.png"/><Relationship Id="rId5" Type="http://schemas.openxmlformats.org/officeDocument/2006/relationships/hyperlink" Target="https://medium.com/@joelgarciajr84/criando-um-aplicativo-que-utilize-reconhecimento-de-fala-bb87b6185151" TargetMode="Externa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4.png"/><Relationship Id="rId5" Type="http://schemas.openxmlformats.org/officeDocument/2006/relationships/hyperlink" Target="http://formationseo.ovh/2020/11/12/utilite-de-chatbot-dans-votre-strategie-marketing/" TargetMode="Externa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7.jp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146;p1" descr="Resultado de imagem para unicarioca logo">
            <a:extLst>
              <a:ext uri="{FF2B5EF4-FFF2-40B4-BE49-F238E27FC236}">
                <a16:creationId xmlns:a16="http://schemas.microsoft.com/office/drawing/2014/main" id="{A12BE78E-EFBD-4B12-B4D8-D57029B9C4F6}"/>
              </a:ext>
            </a:extLst>
          </p:cNvPr>
          <p:cNvPicPr preferRelativeResize="0"/>
          <p:nvPr/>
        </p:nvPicPr>
        <p:blipFill rotWithShape="1">
          <a:blip r:embed="rId2">
            <a:alphaModFix/>
            <a:extLst>
              <a:ext uri="{BEBA8EAE-BF5A-486C-A8C5-ECC9F3942E4B}">
                <a14:imgProps xmlns:a14="http://schemas.microsoft.com/office/drawing/2010/main">
                  <a14:imgLayer r:embed="rId3">
                    <a14:imgEffect>
                      <a14:artisticMarker/>
                    </a14:imgEffect>
                  </a14:imgLayer>
                </a14:imgProps>
              </a:ext>
            </a:extLst>
          </a:blip>
          <a:srcRect/>
          <a:stretch/>
        </p:blipFill>
        <p:spPr>
          <a:xfrm>
            <a:off x="5238612" y="0"/>
            <a:ext cx="2706903" cy="900390"/>
          </a:xfrm>
          <a:prstGeom prst="rect">
            <a:avLst/>
          </a:prstGeom>
          <a:noFill/>
          <a:ln>
            <a:noFill/>
          </a:ln>
        </p:spPr>
      </p:pic>
      <p:sp>
        <p:nvSpPr>
          <p:cNvPr id="8" name="Título 7">
            <a:extLst>
              <a:ext uri="{FF2B5EF4-FFF2-40B4-BE49-F238E27FC236}">
                <a16:creationId xmlns:a16="http://schemas.microsoft.com/office/drawing/2014/main" id="{9A4ED3F1-7E0E-43F5-96F8-DC9BC333921F}"/>
              </a:ext>
            </a:extLst>
          </p:cNvPr>
          <p:cNvSpPr>
            <a:spLocks noGrp="1"/>
          </p:cNvSpPr>
          <p:nvPr>
            <p:ph type="ctrTitle"/>
          </p:nvPr>
        </p:nvSpPr>
        <p:spPr>
          <a:xfrm>
            <a:off x="2353656" y="1040481"/>
            <a:ext cx="8791575" cy="608529"/>
          </a:xfrm>
        </p:spPr>
        <p:txBody>
          <a:bodyPr>
            <a:noAutofit/>
          </a:bodyPr>
          <a:lstStyle/>
          <a:p>
            <a:r>
              <a:rPr lang="pt-BR" sz="2800" dirty="0">
                <a:solidFill>
                  <a:srgbClr val="CD071E"/>
                </a:solidFill>
                <a:latin typeface="Arial" panose="020B0604020202020204" pitchFamily="34" charset="0"/>
                <a:ea typeface="Calibri"/>
                <a:cs typeface="Arial" panose="020B0604020202020204" pitchFamily="34" charset="0"/>
                <a:sym typeface="Calibri"/>
              </a:rPr>
              <a:t>Centro Universitário Carioca  </a:t>
            </a:r>
            <a:r>
              <a:rPr lang="pt-BR" sz="2800" dirty="0" err="1">
                <a:solidFill>
                  <a:srgbClr val="CD071E"/>
                </a:solidFill>
                <a:latin typeface="Arial" panose="020B0604020202020204" pitchFamily="34" charset="0"/>
                <a:ea typeface="Calibri"/>
                <a:cs typeface="Arial" panose="020B0604020202020204" pitchFamily="34" charset="0"/>
                <a:sym typeface="Calibri"/>
              </a:rPr>
              <a:t>Unicarioca</a:t>
            </a:r>
            <a:endParaRPr lang="pt-BR" sz="2800" dirty="0">
              <a:solidFill>
                <a:srgbClr val="CD071E"/>
              </a:solidFill>
              <a:latin typeface="Arial" panose="020B0604020202020204" pitchFamily="34" charset="0"/>
              <a:cs typeface="Arial" panose="020B0604020202020204" pitchFamily="34" charset="0"/>
            </a:endParaRPr>
          </a:p>
        </p:txBody>
      </p:sp>
      <p:sp>
        <p:nvSpPr>
          <p:cNvPr id="9" name="Subtítulo 8">
            <a:extLst>
              <a:ext uri="{FF2B5EF4-FFF2-40B4-BE49-F238E27FC236}">
                <a16:creationId xmlns:a16="http://schemas.microsoft.com/office/drawing/2014/main" id="{DFD65C70-DA71-43D9-BC25-82F8CCED077F}"/>
              </a:ext>
            </a:extLst>
          </p:cNvPr>
          <p:cNvSpPr>
            <a:spLocks noGrp="1"/>
          </p:cNvSpPr>
          <p:nvPr>
            <p:ph type="subTitle" idx="1"/>
          </p:nvPr>
        </p:nvSpPr>
        <p:spPr>
          <a:xfrm>
            <a:off x="1682709" y="2397632"/>
            <a:ext cx="10133467" cy="1031368"/>
          </a:xfrm>
        </p:spPr>
        <p:txBody>
          <a:bodyPr>
            <a:normAutofit fontScale="85000" lnSpcReduction="20000"/>
          </a:bodyPr>
          <a:lstStyle/>
          <a:p>
            <a:pPr algn="ctr"/>
            <a:r>
              <a:rPr lang="pt-BR" sz="2900" dirty="0">
                <a:effectLst/>
                <a:latin typeface="Arial" panose="020B0604020202020204" pitchFamily="34" charset="0"/>
                <a:ea typeface="Arial" panose="020B0604020202020204" pitchFamily="34" charset="0"/>
              </a:rPr>
              <a:t>PRINCIPAIS APLICAÇÕES DA INTELIGÊNCIA ARTIFICIAL </a:t>
            </a:r>
          </a:p>
          <a:p>
            <a:pPr algn="ctr"/>
            <a:r>
              <a:rPr lang="pt-BR" sz="2900" dirty="0">
                <a:effectLst/>
                <a:latin typeface="Arial" panose="020B0604020202020204" pitchFamily="34" charset="0"/>
                <a:ea typeface="Arial" panose="020B0604020202020204" pitchFamily="34" charset="0"/>
              </a:rPr>
              <a:t>NO COTIDIANO</a:t>
            </a:r>
          </a:p>
          <a:p>
            <a:endParaRPr lang="pt-BR" dirty="0"/>
          </a:p>
        </p:txBody>
      </p:sp>
      <p:sp>
        <p:nvSpPr>
          <p:cNvPr id="11" name="CaixaDeTexto 10">
            <a:extLst>
              <a:ext uri="{FF2B5EF4-FFF2-40B4-BE49-F238E27FC236}">
                <a16:creationId xmlns:a16="http://schemas.microsoft.com/office/drawing/2014/main" id="{8DE0DBF7-DE3C-460D-BAC4-EB05075319FA}"/>
              </a:ext>
            </a:extLst>
          </p:cNvPr>
          <p:cNvSpPr txBox="1"/>
          <p:nvPr/>
        </p:nvSpPr>
        <p:spPr>
          <a:xfrm>
            <a:off x="3061976" y="3666126"/>
            <a:ext cx="7374931" cy="2164695"/>
          </a:xfrm>
          <a:prstGeom prst="rect">
            <a:avLst/>
          </a:prstGeom>
          <a:noFill/>
        </p:spPr>
        <p:txBody>
          <a:bodyPr wrap="square" rtlCol="0">
            <a:spAutoFit/>
          </a:bodyPr>
          <a:lstStyle/>
          <a:p>
            <a:pPr algn="ctr">
              <a:lnSpc>
                <a:spcPct val="150000"/>
              </a:lnSpc>
            </a:pPr>
            <a:r>
              <a:rPr lang="pt-BR" cap="all" dirty="0">
                <a:effectLst/>
                <a:latin typeface="Arial" panose="020B0604020202020204" pitchFamily="34" charset="0"/>
                <a:ea typeface="Arial" panose="020B0604020202020204" pitchFamily="34" charset="0"/>
              </a:rPr>
              <a:t>AMIRA SALMAN Benedito</a:t>
            </a:r>
          </a:p>
          <a:p>
            <a:pPr algn="ctr">
              <a:lnSpc>
                <a:spcPct val="150000"/>
              </a:lnSpc>
            </a:pPr>
            <a:r>
              <a:rPr lang="pt-BR" cap="all" dirty="0">
                <a:effectLst/>
                <a:latin typeface="Arial" panose="020B0604020202020204" pitchFamily="34" charset="0"/>
                <a:ea typeface="Arial" panose="020B0604020202020204" pitchFamily="34" charset="0"/>
              </a:rPr>
              <a:t>JOSÉ ODENILSON DA COSTA RIBEIRO</a:t>
            </a:r>
          </a:p>
          <a:p>
            <a:pPr algn="ctr">
              <a:lnSpc>
                <a:spcPct val="150000"/>
              </a:lnSpc>
            </a:pPr>
            <a:endParaRPr lang="pt-BR" sz="1800" cap="all" dirty="0">
              <a:effectLst/>
              <a:latin typeface="Arial" panose="020B0604020202020204" pitchFamily="34" charset="0"/>
              <a:ea typeface="Arial" panose="020B0604020202020204" pitchFamily="34" charset="0"/>
            </a:endParaRPr>
          </a:p>
          <a:p>
            <a:pPr>
              <a:lnSpc>
                <a:spcPct val="150000"/>
              </a:lnSpc>
            </a:pPr>
            <a:r>
              <a:rPr lang="pt-BR" b="1" dirty="0">
                <a:solidFill>
                  <a:srgbClr val="000000"/>
                </a:solidFill>
                <a:latin typeface="Arial" panose="020B0604020202020204" pitchFamily="34" charset="0"/>
                <a:cs typeface="Arial" panose="020B0604020202020204" pitchFamily="34" charset="0"/>
              </a:rPr>
              <a:t>Orientador:</a:t>
            </a:r>
            <a:r>
              <a:rPr lang="pt-BR" dirty="0">
                <a:solidFill>
                  <a:srgbClr val="000000"/>
                </a:solidFill>
                <a:latin typeface="Arial" panose="020B0604020202020204" pitchFamily="34" charset="0"/>
                <a:cs typeface="Arial" panose="020B0604020202020204" pitchFamily="34" charset="0"/>
              </a:rPr>
              <a:t> Manuel Martins Filho</a:t>
            </a:r>
          </a:p>
          <a:p>
            <a:pPr algn="ctr">
              <a:lnSpc>
                <a:spcPct val="150000"/>
              </a:lnSpc>
            </a:pPr>
            <a:endParaRPr lang="pt-BR" sz="1800" cap="all" dirty="0">
              <a:effectLst/>
              <a:latin typeface="Arial" panose="020B0604020202020204" pitchFamily="34" charset="0"/>
              <a:ea typeface="Arial" panose="020B0604020202020204" pitchFamily="34" charset="0"/>
            </a:endParaRPr>
          </a:p>
        </p:txBody>
      </p:sp>
      <p:sp>
        <p:nvSpPr>
          <p:cNvPr id="17" name="CaixaDeTexto 16">
            <a:extLst>
              <a:ext uri="{FF2B5EF4-FFF2-40B4-BE49-F238E27FC236}">
                <a16:creationId xmlns:a16="http://schemas.microsoft.com/office/drawing/2014/main" id="{52351520-AC66-4158-9E43-7E9B588F30C8}"/>
              </a:ext>
            </a:extLst>
          </p:cNvPr>
          <p:cNvSpPr txBox="1"/>
          <p:nvPr/>
        </p:nvSpPr>
        <p:spPr>
          <a:xfrm>
            <a:off x="5843918" y="6143349"/>
            <a:ext cx="1811045" cy="646331"/>
          </a:xfrm>
          <a:prstGeom prst="rect">
            <a:avLst/>
          </a:prstGeom>
          <a:noFill/>
        </p:spPr>
        <p:txBody>
          <a:bodyPr wrap="square" rtlCol="0">
            <a:spAutoFit/>
          </a:bodyPr>
          <a:lstStyle/>
          <a:p>
            <a:pPr algn="ctr"/>
            <a:r>
              <a:rPr lang="pt-BR" dirty="0">
                <a:latin typeface="Arial" panose="020B0604020202020204" pitchFamily="34" charset="0"/>
                <a:cs typeface="Arial" panose="020B0604020202020204" pitchFamily="34" charset="0"/>
              </a:rPr>
              <a:t>R</a:t>
            </a:r>
            <a:r>
              <a:rPr lang="pt-BR" sz="1800" dirty="0">
                <a:solidFill>
                  <a:srgbClr val="000000"/>
                </a:solidFill>
                <a:latin typeface="Arial" panose="020B0604020202020204" pitchFamily="34" charset="0"/>
                <a:cs typeface="Arial" panose="020B0604020202020204" pitchFamily="34" charset="0"/>
              </a:rPr>
              <a:t>io de Janeiro</a:t>
            </a:r>
          </a:p>
          <a:p>
            <a:pPr algn="ctr"/>
            <a:r>
              <a:rPr lang="pt-BR" dirty="0">
                <a:solidFill>
                  <a:srgbClr val="000000"/>
                </a:solidFill>
                <a:latin typeface="Arial" panose="020B0604020202020204" pitchFamily="34" charset="0"/>
                <a:cs typeface="Arial" panose="020B0604020202020204" pitchFamily="34" charset="0"/>
              </a:rPr>
              <a:t>2021</a:t>
            </a:r>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3508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AED2F2B-A3FF-4B25-81DF-89C2802A95C3}"/>
              </a:ext>
            </a:extLst>
          </p:cNvPr>
          <p:cNvSpPr>
            <a:spLocks noGrp="1"/>
          </p:cNvSpPr>
          <p:nvPr>
            <p:ph idx="1"/>
          </p:nvPr>
        </p:nvSpPr>
        <p:spPr>
          <a:xfrm>
            <a:off x="680807" y="1187357"/>
            <a:ext cx="11301413" cy="4201389"/>
          </a:xfrm>
        </p:spPr>
        <p:txBody>
          <a:bodyPr>
            <a:noAutofit/>
          </a:bodyPr>
          <a:lstStyle/>
          <a:p>
            <a:pPr algn="just"/>
            <a:r>
              <a:rPr lang="pt-BR" sz="2500" b="1" dirty="0">
                <a:effectLst/>
                <a:latin typeface="Arial" panose="020B0604020202020204" pitchFamily="34" charset="0"/>
                <a:cs typeface="Arial" panose="020B0604020202020204" pitchFamily="34" charset="0"/>
              </a:rPr>
              <a:t>Sistemas Especialistas: </a:t>
            </a:r>
            <a:r>
              <a:rPr lang="pt-BR" sz="2500" dirty="0">
                <a:effectLst/>
                <a:latin typeface="Arial" panose="020B0604020202020204" pitchFamily="34" charset="0"/>
                <a:cs typeface="Arial" panose="020B0604020202020204" pitchFamily="34" charset="0"/>
              </a:rPr>
              <a:t>Desenvolvida a partir das necessidades de processamentos das informações a serem aplicadas em diferentes áreas do conhecimento humano.</a:t>
            </a:r>
          </a:p>
          <a:p>
            <a:pPr lvl="1" algn="just"/>
            <a:r>
              <a:rPr lang="pt-BR" sz="2500" dirty="0">
                <a:effectLst/>
                <a:latin typeface="Arial" panose="020B0604020202020204" pitchFamily="34" charset="0"/>
                <a:cs typeface="Arial" panose="020B0604020202020204" pitchFamily="34" charset="0"/>
              </a:rPr>
              <a:t>Exemplo: Programas de diagnóstico médico baseados na análise probabilística foram  capazes de executar tarefas no nível de um médico especialista em diversas áreas da  medicina.</a:t>
            </a:r>
          </a:p>
          <a:p>
            <a:pPr lvl="1" algn="just"/>
            <a:r>
              <a:rPr lang="pt-BR" sz="2500" dirty="0">
                <a:effectLst/>
                <a:latin typeface="Arial" panose="020B0604020202020204" pitchFamily="34" charset="0"/>
                <a:cs typeface="Arial" panose="020B0604020202020204" pitchFamily="34" charset="0"/>
              </a:rPr>
              <a:t>Como exemplo – </a:t>
            </a:r>
            <a:r>
              <a:rPr lang="pt-BR" sz="2500" dirty="0" err="1">
                <a:effectLst/>
                <a:latin typeface="Arial" panose="020B0604020202020204" pitchFamily="34" charset="0"/>
                <a:cs typeface="Arial" panose="020B0604020202020204" pitchFamily="34" charset="0"/>
              </a:rPr>
              <a:t>Heckerman</a:t>
            </a:r>
            <a:r>
              <a:rPr lang="pt-BR" sz="2500" dirty="0">
                <a:effectLst/>
                <a:latin typeface="Arial" panose="020B0604020202020204" pitchFamily="34" charset="0"/>
                <a:cs typeface="Arial" panose="020B0604020202020204" pitchFamily="34" charset="0"/>
              </a:rPr>
              <a:t> (1991) e um caso especialmente difícil de diagnóstico.</a:t>
            </a:r>
          </a:p>
        </p:txBody>
      </p:sp>
      <p:sp>
        <p:nvSpPr>
          <p:cNvPr id="4" name="object 2">
            <a:extLst>
              <a:ext uri="{FF2B5EF4-FFF2-40B4-BE49-F238E27FC236}">
                <a16:creationId xmlns:a16="http://schemas.microsoft.com/office/drawing/2014/main" id="{A7224BC6-F2B0-4915-8E4F-8D9F306D7283}"/>
              </a:ext>
            </a:extLst>
          </p:cNvPr>
          <p:cNvSpPr txBox="1">
            <a:spLocks noGrp="1"/>
          </p:cNvSpPr>
          <p:nvPr>
            <p:ph type="title"/>
          </p:nvPr>
        </p:nvSpPr>
        <p:spPr>
          <a:xfrm>
            <a:off x="1185515" y="148412"/>
            <a:ext cx="10017818" cy="566822"/>
          </a:xfrm>
          <a:prstGeom prst="rect">
            <a:avLst/>
          </a:prstGeom>
        </p:spPr>
        <p:txBody>
          <a:bodyPr vert="horz" wrap="square" lIns="0" tIns="12700" rIns="0" bIns="0" rtlCol="0">
            <a:spAutoFit/>
          </a:bodyPr>
          <a:lstStyle/>
          <a:p>
            <a:pPr marL="12700" algn="ctr">
              <a:lnSpc>
                <a:spcPct val="100000"/>
              </a:lnSpc>
              <a:spcBef>
                <a:spcPts val="100"/>
              </a:spcBef>
            </a:pPr>
            <a:r>
              <a:rPr dirty="0">
                <a:latin typeface="Arial" panose="020B0604020202020204" pitchFamily="34" charset="0"/>
                <a:cs typeface="Arial" panose="020B0604020202020204" pitchFamily="34" charset="0"/>
              </a:rPr>
              <a:t>EXEMPLOS DE APLICAÇÕES DA IA</a:t>
            </a:r>
          </a:p>
        </p:txBody>
      </p:sp>
    </p:spTree>
    <p:extLst>
      <p:ext uri="{BB962C8B-B14F-4D97-AF65-F5344CB8AC3E}">
        <p14:creationId xmlns:p14="http://schemas.microsoft.com/office/powerpoint/2010/main" val="247829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AED2F2B-A3FF-4B25-81DF-89C2802A95C3}"/>
              </a:ext>
            </a:extLst>
          </p:cNvPr>
          <p:cNvSpPr>
            <a:spLocks noGrp="1"/>
          </p:cNvSpPr>
          <p:nvPr>
            <p:ph idx="1"/>
          </p:nvPr>
        </p:nvSpPr>
        <p:spPr>
          <a:xfrm>
            <a:off x="742950" y="778985"/>
            <a:ext cx="11383947" cy="2650016"/>
          </a:xfrm>
        </p:spPr>
        <p:txBody>
          <a:bodyPr>
            <a:noAutofit/>
          </a:bodyPr>
          <a:lstStyle/>
          <a:p>
            <a:pPr algn="just"/>
            <a:r>
              <a:rPr lang="pt-BR" sz="2500" b="1" dirty="0">
                <a:effectLst/>
                <a:latin typeface="Arial" panose="020B0604020202020204" pitchFamily="34" charset="0"/>
                <a:cs typeface="Arial" panose="020B0604020202020204" pitchFamily="34" charset="0"/>
              </a:rPr>
              <a:t>Processamento de Linguagem Natural</a:t>
            </a:r>
            <a:r>
              <a:rPr lang="pt-BR" sz="2500" dirty="0">
                <a:effectLst/>
                <a:latin typeface="Arial" panose="020B0604020202020204" pitchFamily="34" charset="0"/>
                <a:cs typeface="Arial" panose="020B0604020202020204" pitchFamily="34" charset="0"/>
              </a:rPr>
              <a:t>: É basicamente o processo de classificação de texto, recuperação e extração de informação.</a:t>
            </a:r>
          </a:p>
          <a:p>
            <a:pPr lvl="1" algn="just"/>
            <a:r>
              <a:rPr lang="pt-BR" sz="2500" dirty="0">
                <a:effectLst/>
                <a:latin typeface="Arial" panose="020B0604020202020204" pitchFamily="34" charset="0"/>
                <a:cs typeface="Arial" panose="020B0604020202020204" pitchFamily="34" charset="0"/>
              </a:rPr>
              <a:t>Exemplos de aplicação do PLN:  análise de sentimentos - algoritmos  procuraram padrões em postagens de redes sociais para compreender  como os clientes se sentem em relação a marcas e produtos específicos.</a:t>
            </a:r>
            <a:endParaRPr lang="pt-BR" sz="2500" dirty="0">
              <a:latin typeface="Arial" panose="020B0604020202020204" pitchFamily="34" charset="0"/>
              <a:cs typeface="Arial" panose="020B0604020202020204" pitchFamily="34" charset="0"/>
            </a:endParaRPr>
          </a:p>
          <a:p>
            <a:pPr marL="0" indent="0" algn="just">
              <a:buNone/>
            </a:pPr>
            <a:endParaRPr lang="pt-BR" sz="2500" dirty="0">
              <a:latin typeface="Arial" panose="020B0604020202020204" pitchFamily="34" charset="0"/>
              <a:cs typeface="Arial" panose="020B0604020202020204" pitchFamily="34" charset="0"/>
            </a:endParaRPr>
          </a:p>
        </p:txBody>
      </p:sp>
      <p:sp>
        <p:nvSpPr>
          <p:cNvPr id="4" name="object 2">
            <a:extLst>
              <a:ext uri="{FF2B5EF4-FFF2-40B4-BE49-F238E27FC236}">
                <a16:creationId xmlns:a16="http://schemas.microsoft.com/office/drawing/2014/main" id="{A7224BC6-F2B0-4915-8E4F-8D9F306D7283}"/>
              </a:ext>
            </a:extLst>
          </p:cNvPr>
          <p:cNvSpPr txBox="1">
            <a:spLocks noGrp="1"/>
          </p:cNvSpPr>
          <p:nvPr>
            <p:ph type="title"/>
          </p:nvPr>
        </p:nvSpPr>
        <p:spPr>
          <a:xfrm>
            <a:off x="1185515" y="148412"/>
            <a:ext cx="10017818" cy="566822"/>
          </a:xfrm>
          <a:prstGeom prst="rect">
            <a:avLst/>
          </a:prstGeom>
        </p:spPr>
        <p:txBody>
          <a:bodyPr vert="horz" wrap="square" lIns="0" tIns="12700" rIns="0" bIns="0" rtlCol="0">
            <a:spAutoFit/>
          </a:bodyPr>
          <a:lstStyle/>
          <a:p>
            <a:pPr marL="12700" algn="ctr">
              <a:lnSpc>
                <a:spcPct val="100000"/>
              </a:lnSpc>
              <a:spcBef>
                <a:spcPts val="100"/>
              </a:spcBef>
            </a:pPr>
            <a:r>
              <a:rPr dirty="0">
                <a:latin typeface="Arial" panose="020B0604020202020204" pitchFamily="34" charset="0"/>
                <a:cs typeface="Arial" panose="020B0604020202020204" pitchFamily="34" charset="0"/>
              </a:rPr>
              <a:t>EXEMPLOS DE APLICAÇÕES DA IA</a:t>
            </a:r>
          </a:p>
        </p:txBody>
      </p:sp>
      <p:pic>
        <p:nvPicPr>
          <p:cNvPr id="5" name="WhatsApp Video 2021-11-23 at 16.36.34">
            <a:hlinkClick r:id="" action="ppaction://media"/>
            <a:extLst>
              <a:ext uri="{FF2B5EF4-FFF2-40B4-BE49-F238E27FC236}">
                <a16:creationId xmlns:a16="http://schemas.microsoft.com/office/drawing/2014/main" id="{58DF27ED-1594-4456-A05C-49C391D9C8F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0" y="3261025"/>
            <a:ext cx="2380510" cy="3514544"/>
          </a:xfrm>
          <a:prstGeom prst="rect">
            <a:avLst/>
          </a:prstGeom>
        </p:spPr>
      </p:pic>
      <p:sp>
        <p:nvSpPr>
          <p:cNvPr id="6" name="CaixaDeTexto 5">
            <a:extLst>
              <a:ext uri="{FF2B5EF4-FFF2-40B4-BE49-F238E27FC236}">
                <a16:creationId xmlns:a16="http://schemas.microsoft.com/office/drawing/2014/main" id="{F3F84727-B465-40C5-A075-1D5BF0870C39}"/>
              </a:ext>
            </a:extLst>
          </p:cNvPr>
          <p:cNvSpPr txBox="1"/>
          <p:nvPr/>
        </p:nvSpPr>
        <p:spPr>
          <a:xfrm>
            <a:off x="1070106" y="3261025"/>
            <a:ext cx="3510772" cy="3323987"/>
          </a:xfrm>
          <a:prstGeom prst="rect">
            <a:avLst/>
          </a:prstGeom>
          <a:noFill/>
        </p:spPr>
        <p:txBody>
          <a:bodyPr wrap="square" rtlCol="0">
            <a:spAutoFit/>
          </a:bodyPr>
          <a:lstStyle/>
          <a:p>
            <a:pPr marL="285750" indent="-285750">
              <a:buFont typeface="Arial" panose="020B0604020202020204" pitchFamily="34" charset="0"/>
              <a:buChar char="•"/>
            </a:pPr>
            <a:r>
              <a:rPr lang="pt-BR" sz="2400" dirty="0">
                <a:effectLst/>
                <a:latin typeface="Arial" panose="020B0604020202020204" pitchFamily="34" charset="0"/>
                <a:cs typeface="Arial" panose="020B0604020202020204" pitchFamily="34" charset="0"/>
              </a:rPr>
              <a:t>Como exemplo será mostrado a previsão de pesquisa, onde ao começar a digitar já aparecem sugestões com base no que o usuário costuma pesquisar.</a:t>
            </a:r>
            <a:endParaRPr lang="pt-BR" sz="2400" dirty="0">
              <a:latin typeface="Arial" panose="020B0604020202020204" pitchFamily="34" charset="0"/>
              <a:cs typeface="Arial" panose="020B0604020202020204" pitchFamily="34" charset="0"/>
            </a:endParaRPr>
          </a:p>
          <a:p>
            <a:endParaRPr lang="pt-BR" dirty="0"/>
          </a:p>
        </p:txBody>
      </p:sp>
    </p:spTree>
    <p:extLst>
      <p:ext uri="{BB962C8B-B14F-4D97-AF65-F5344CB8AC3E}">
        <p14:creationId xmlns:p14="http://schemas.microsoft.com/office/powerpoint/2010/main" val="228541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9" fill="hold" display="0">
                  <p:stCondLst>
                    <p:cond delay="indefinite"/>
                  </p:stCondLst>
                </p:cTn>
                <p:tgtEl>
                  <p:spTgt spid="5"/>
                </p:tgtEl>
              </p:cMediaNode>
            </p:video>
          </p:childTnLst>
        </p:cTn>
      </p:par>
    </p:tnLst>
    <p:bldLst>
      <p:bldP spid="3" grpId="0" build="p" bldLvl="2"/>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82DA81C-5000-4CBA-A441-49EC62A56FCD}"/>
              </a:ext>
            </a:extLst>
          </p:cNvPr>
          <p:cNvSpPr>
            <a:spLocks noGrp="1"/>
          </p:cNvSpPr>
          <p:nvPr>
            <p:ph idx="1"/>
          </p:nvPr>
        </p:nvSpPr>
        <p:spPr>
          <a:xfrm>
            <a:off x="671513" y="576668"/>
            <a:ext cx="11329988" cy="3379787"/>
          </a:xfrm>
        </p:spPr>
        <p:txBody>
          <a:bodyPr>
            <a:noAutofit/>
          </a:bodyPr>
          <a:lstStyle/>
          <a:p>
            <a:r>
              <a:rPr lang="pt-BR" sz="2800" b="1" dirty="0">
                <a:effectLst/>
                <a:latin typeface="Arial" panose="020B0604020202020204" pitchFamily="34" charset="0"/>
                <a:cs typeface="Arial" panose="020B0604020202020204" pitchFamily="34" charset="0"/>
              </a:rPr>
              <a:t>Robótica e Automação Industrial</a:t>
            </a:r>
            <a:r>
              <a:rPr lang="pt-BR" sz="2800" dirty="0">
                <a:effectLst/>
                <a:latin typeface="Arial" panose="020B0604020202020204" pitchFamily="34" charset="0"/>
                <a:cs typeface="Arial" panose="020B0604020202020204" pitchFamily="34" charset="0"/>
              </a:rPr>
              <a:t>: Os robôs são agentes físicos que executam tarefas manipulando o mundo físico.</a:t>
            </a:r>
          </a:p>
          <a:p>
            <a:pPr lvl="1"/>
            <a:r>
              <a:rPr lang="pt-BR" sz="2800" dirty="0">
                <a:effectLst/>
                <a:latin typeface="Arial" panose="020B0604020202020204" pitchFamily="34" charset="0"/>
                <a:cs typeface="Arial" panose="020B0604020202020204" pitchFamily="34" charset="0"/>
              </a:rPr>
              <a:t>Exemplo: Robôs manipuladores - executam a manipulação dos produtos para que seja automática a passagem de produtos de uma linha para a outra, seja na transferência, ou simplesmente na movimentação dentro da própria célula (entre máquinas).</a:t>
            </a:r>
          </a:p>
          <a:p>
            <a:pPr lvl="1"/>
            <a:endParaRPr lang="pt-BR" sz="2800" dirty="0">
              <a:effectLst/>
              <a:latin typeface="Arial" panose="020B0604020202020204" pitchFamily="34" charset="0"/>
              <a:cs typeface="Arial" panose="020B0604020202020204" pitchFamily="34" charset="0"/>
            </a:endParaRPr>
          </a:p>
          <a:p>
            <a:pPr marL="457200" lvl="1" indent="0">
              <a:buNone/>
            </a:pPr>
            <a:endParaRPr lang="pt-BR" sz="2800" dirty="0">
              <a:effectLst/>
              <a:latin typeface="Arial" panose="020B0604020202020204" pitchFamily="34" charset="0"/>
              <a:cs typeface="Arial" panose="020B0604020202020204" pitchFamily="34" charset="0"/>
            </a:endParaRPr>
          </a:p>
        </p:txBody>
      </p:sp>
      <p:sp>
        <p:nvSpPr>
          <p:cNvPr id="4" name="object 2">
            <a:extLst>
              <a:ext uri="{FF2B5EF4-FFF2-40B4-BE49-F238E27FC236}">
                <a16:creationId xmlns:a16="http://schemas.microsoft.com/office/drawing/2014/main" id="{28FAA793-9A50-43F7-B2DE-BFFAFA5B45B6}"/>
              </a:ext>
            </a:extLst>
          </p:cNvPr>
          <p:cNvSpPr txBox="1">
            <a:spLocks noGrp="1"/>
          </p:cNvSpPr>
          <p:nvPr>
            <p:ph type="title"/>
          </p:nvPr>
        </p:nvSpPr>
        <p:spPr>
          <a:xfrm>
            <a:off x="1143000" y="71401"/>
            <a:ext cx="9906000" cy="505267"/>
          </a:xfrm>
          <a:prstGeom prst="rect">
            <a:avLst/>
          </a:prstGeom>
        </p:spPr>
        <p:txBody>
          <a:bodyPr vert="horz" wrap="square" lIns="0" tIns="12700" rIns="0" bIns="0" rtlCol="0">
            <a:spAutoFit/>
          </a:bodyPr>
          <a:lstStyle/>
          <a:p>
            <a:pPr marL="12700" algn="ctr">
              <a:lnSpc>
                <a:spcPct val="100000"/>
              </a:lnSpc>
              <a:spcBef>
                <a:spcPts val="100"/>
              </a:spcBef>
            </a:pPr>
            <a:r>
              <a:rPr sz="3200" dirty="0">
                <a:latin typeface="Arial" panose="020B0604020202020204" pitchFamily="34" charset="0"/>
                <a:cs typeface="Arial" panose="020B0604020202020204" pitchFamily="34" charset="0"/>
              </a:rPr>
              <a:t>EXEMPLOS DE </a:t>
            </a:r>
            <a:r>
              <a:rPr sz="3200" dirty="0" err="1">
                <a:latin typeface="Arial" panose="020B0604020202020204" pitchFamily="34" charset="0"/>
                <a:cs typeface="Arial" panose="020B0604020202020204" pitchFamily="34" charset="0"/>
              </a:rPr>
              <a:t>APLICAÇÕES</a:t>
            </a:r>
            <a:r>
              <a:rPr sz="3200" dirty="0">
                <a:latin typeface="Arial" panose="020B0604020202020204" pitchFamily="34" charset="0"/>
                <a:cs typeface="Arial" panose="020B0604020202020204" pitchFamily="34" charset="0"/>
              </a:rPr>
              <a:t> DA</a:t>
            </a:r>
            <a:r>
              <a:rPr lang="pt-BR" sz="3200" dirty="0">
                <a:latin typeface="Arial" panose="020B0604020202020204" pitchFamily="34" charset="0"/>
                <a:cs typeface="Arial" panose="020B0604020202020204" pitchFamily="34" charset="0"/>
              </a:rPr>
              <a:t> </a:t>
            </a:r>
            <a:r>
              <a:rPr sz="3200" dirty="0">
                <a:latin typeface="Arial" panose="020B0604020202020204" pitchFamily="34" charset="0"/>
                <a:cs typeface="Arial" panose="020B0604020202020204" pitchFamily="34" charset="0"/>
              </a:rPr>
              <a:t>IA</a:t>
            </a:r>
          </a:p>
        </p:txBody>
      </p:sp>
      <p:pic>
        <p:nvPicPr>
          <p:cNvPr id="6" name="Imagem 5">
            <a:extLst>
              <a:ext uri="{FF2B5EF4-FFF2-40B4-BE49-F238E27FC236}">
                <a16:creationId xmlns:a16="http://schemas.microsoft.com/office/drawing/2014/main" id="{0E2F0C54-4CA8-4FFC-98BF-80CD822EF31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21203" y="3753035"/>
            <a:ext cx="4657448" cy="3104965"/>
          </a:xfrm>
          <a:prstGeom prst="rect">
            <a:avLst/>
          </a:prstGeom>
        </p:spPr>
      </p:pic>
    </p:spTree>
    <p:extLst>
      <p:ext uri="{BB962C8B-B14F-4D97-AF65-F5344CB8AC3E}">
        <p14:creationId xmlns:p14="http://schemas.microsoft.com/office/powerpoint/2010/main" val="331242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F60FDE2F-1CF6-47AB-82B1-44296DD4B5C3}"/>
              </a:ext>
            </a:extLst>
          </p:cNvPr>
          <p:cNvSpPr>
            <a:spLocks noGrp="1"/>
          </p:cNvSpPr>
          <p:nvPr>
            <p:ph idx="1"/>
          </p:nvPr>
        </p:nvSpPr>
        <p:spPr>
          <a:xfrm>
            <a:off x="528637" y="634024"/>
            <a:ext cx="11518984" cy="6223975"/>
          </a:xfrm>
        </p:spPr>
        <p:txBody>
          <a:bodyPr>
            <a:noAutofit/>
          </a:bodyPr>
          <a:lstStyle/>
          <a:p>
            <a:pPr algn="just"/>
            <a:r>
              <a:rPr lang="pt-BR" b="1" dirty="0">
                <a:effectLst/>
                <a:latin typeface="Arial" panose="020B0604020202020204" pitchFamily="34" charset="0"/>
                <a:cs typeface="Arial" panose="020B0604020202020204" pitchFamily="34" charset="0"/>
              </a:rPr>
              <a:t>Bancos de dados dedutivos e mineração de dados: </a:t>
            </a:r>
          </a:p>
          <a:p>
            <a:pPr algn="just"/>
            <a:r>
              <a:rPr lang="pt-BR" b="1" dirty="0">
                <a:effectLst/>
                <a:latin typeface="Arial" panose="020B0604020202020204" pitchFamily="34" charset="0"/>
                <a:cs typeface="Arial" panose="020B0604020202020204" pitchFamily="34" charset="0"/>
              </a:rPr>
              <a:t>Banco de dados dedutivo (BDD) - </a:t>
            </a:r>
            <a:r>
              <a:rPr lang="pt-BR" dirty="0">
                <a:effectLst/>
                <a:latin typeface="Arial" panose="020B0604020202020204" pitchFamily="34" charset="0"/>
                <a:cs typeface="Arial" panose="020B0604020202020204" pitchFamily="34" charset="0"/>
              </a:rPr>
              <a:t>É</a:t>
            </a:r>
            <a:r>
              <a:rPr lang="pt-BR" b="0" i="0" dirty="0">
                <a:effectLst/>
                <a:latin typeface="Arial" panose="020B0604020202020204" pitchFamily="34" charset="0"/>
                <a:cs typeface="Arial" panose="020B0604020202020204" pitchFamily="34" charset="0"/>
              </a:rPr>
              <a:t> um Banco de Dados que, além de sua parte tradicional, ou seja, as informações contidas nas relações básicas, que são explicitamente inseridas, possui um conjunto de regras dedutivas que permite derivar novas informações a partir das relações básicas.</a:t>
            </a:r>
          </a:p>
          <a:p>
            <a:pPr lvl="1" algn="just"/>
            <a:r>
              <a:rPr lang="pt-BR" sz="2400" dirty="0">
                <a:effectLst/>
                <a:latin typeface="Arial" panose="020B0604020202020204" pitchFamily="34" charset="0"/>
                <a:cs typeface="Arial" panose="020B0604020202020204" pitchFamily="34" charset="0"/>
              </a:rPr>
              <a:t>Exemplo: Algumas aplicações – Base de dados científicas, controle de tráfego aéreo e análise exploratória de dados.</a:t>
            </a:r>
            <a:endParaRPr lang="pt-BR" sz="2400" b="0" i="0" dirty="0">
              <a:effectLst/>
              <a:latin typeface="Arial" panose="020B0604020202020204" pitchFamily="34" charset="0"/>
              <a:cs typeface="Arial" panose="020B0604020202020204" pitchFamily="34" charset="0"/>
            </a:endParaRPr>
          </a:p>
          <a:p>
            <a:pPr algn="just"/>
            <a:r>
              <a:rPr lang="pt-BR" b="1" dirty="0">
                <a:effectLst/>
                <a:latin typeface="Arial" panose="020B0604020202020204" pitchFamily="34" charset="0"/>
                <a:cs typeface="Arial" panose="020B0604020202020204" pitchFamily="34" charset="0"/>
              </a:rPr>
              <a:t>Mineração de dados </a:t>
            </a:r>
            <a:r>
              <a:rPr lang="pt-BR" dirty="0">
                <a:effectLst/>
                <a:latin typeface="Arial" panose="020B0604020202020204" pitchFamily="34" charset="0"/>
                <a:cs typeface="Arial" panose="020B0604020202020204" pitchFamily="34" charset="0"/>
              </a:rPr>
              <a:t>- É</a:t>
            </a:r>
            <a:r>
              <a:rPr lang="pt-BR" b="0" i="0" dirty="0">
                <a:effectLst/>
                <a:latin typeface="Arial" panose="020B0604020202020204" pitchFamily="34" charset="0"/>
                <a:cs typeface="Arial" panose="020B0604020202020204" pitchFamily="34" charset="0"/>
              </a:rPr>
              <a:t> o processo de encontrar anomalias, padrões e correlações em grandes conjuntos de </a:t>
            </a:r>
            <a:r>
              <a:rPr lang="pt-BR" i="0" dirty="0">
                <a:effectLst/>
                <a:latin typeface="Arial" panose="020B0604020202020204" pitchFamily="34" charset="0"/>
                <a:cs typeface="Arial" panose="020B0604020202020204" pitchFamily="34" charset="0"/>
              </a:rPr>
              <a:t>dados</a:t>
            </a:r>
            <a:r>
              <a:rPr lang="pt-BR" b="0" i="0" dirty="0">
                <a:effectLst/>
                <a:latin typeface="Arial" panose="020B0604020202020204" pitchFamily="34" charset="0"/>
                <a:cs typeface="Arial" panose="020B0604020202020204" pitchFamily="34" charset="0"/>
              </a:rPr>
              <a:t> para prever resultados.</a:t>
            </a:r>
          </a:p>
          <a:p>
            <a:pPr lvl="1" algn="just"/>
            <a:r>
              <a:rPr lang="pt-BR" sz="2200" dirty="0">
                <a:effectLst/>
                <a:latin typeface="Arial" panose="020B0604020202020204" pitchFamily="34" charset="0"/>
                <a:cs typeface="Arial" panose="020B0604020202020204" pitchFamily="34" charset="0"/>
              </a:rPr>
              <a:t>Exemplo: No Marketing que é utilizada para explorar bases de dados cada vez maiores e melhorar a segmentação do mercado.</a:t>
            </a:r>
          </a:p>
          <a:p>
            <a:pPr algn="just"/>
            <a:endParaRPr lang="pt-BR" sz="2800" dirty="0"/>
          </a:p>
        </p:txBody>
      </p:sp>
      <p:sp>
        <p:nvSpPr>
          <p:cNvPr id="4" name="object 2">
            <a:extLst>
              <a:ext uri="{FF2B5EF4-FFF2-40B4-BE49-F238E27FC236}">
                <a16:creationId xmlns:a16="http://schemas.microsoft.com/office/drawing/2014/main" id="{260C4F66-A798-49A9-B386-C62DF33CD7B7}"/>
              </a:ext>
            </a:extLst>
          </p:cNvPr>
          <p:cNvSpPr txBox="1">
            <a:spLocks noGrp="1"/>
          </p:cNvSpPr>
          <p:nvPr>
            <p:ph type="title"/>
          </p:nvPr>
        </p:nvSpPr>
        <p:spPr>
          <a:xfrm>
            <a:off x="1285875" y="98383"/>
            <a:ext cx="9906000" cy="566822"/>
          </a:xfrm>
          <a:prstGeom prst="rect">
            <a:avLst/>
          </a:prstGeom>
        </p:spPr>
        <p:txBody>
          <a:bodyPr vert="horz" wrap="square" lIns="0" tIns="12700" rIns="0" bIns="0" rtlCol="0">
            <a:spAutoFit/>
          </a:bodyPr>
          <a:lstStyle/>
          <a:p>
            <a:pPr marL="12700" algn="ctr">
              <a:lnSpc>
                <a:spcPct val="100000"/>
              </a:lnSpc>
              <a:spcBef>
                <a:spcPts val="100"/>
              </a:spcBef>
            </a:pPr>
            <a:r>
              <a:rPr dirty="0">
                <a:latin typeface="Arial" panose="020B0604020202020204" pitchFamily="34" charset="0"/>
                <a:cs typeface="Arial" panose="020B0604020202020204" pitchFamily="34" charset="0"/>
              </a:rPr>
              <a:t>EXEMPLOS DE </a:t>
            </a:r>
            <a:r>
              <a:rPr dirty="0" err="1">
                <a:latin typeface="Arial" panose="020B0604020202020204" pitchFamily="34" charset="0"/>
                <a:cs typeface="Arial" panose="020B0604020202020204" pitchFamily="34" charset="0"/>
              </a:rPr>
              <a:t>APLICAÇÕES</a:t>
            </a:r>
            <a:r>
              <a:rPr dirty="0">
                <a:latin typeface="Arial" panose="020B0604020202020204" pitchFamily="34" charset="0"/>
                <a:cs typeface="Arial" panose="020B0604020202020204" pitchFamily="34" charset="0"/>
              </a:rPr>
              <a:t> DA</a:t>
            </a:r>
            <a:r>
              <a:rPr lang="pt-BR" dirty="0">
                <a:latin typeface="Arial" panose="020B0604020202020204" pitchFamily="34" charset="0"/>
                <a:cs typeface="Arial" panose="020B0604020202020204" pitchFamily="34" charset="0"/>
              </a:rPr>
              <a:t> IA</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73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F60FDE2F-1CF6-47AB-82B1-44296DD4B5C3}"/>
              </a:ext>
            </a:extLst>
          </p:cNvPr>
          <p:cNvSpPr>
            <a:spLocks noGrp="1"/>
          </p:cNvSpPr>
          <p:nvPr>
            <p:ph idx="1"/>
          </p:nvPr>
        </p:nvSpPr>
        <p:spPr>
          <a:xfrm>
            <a:off x="345281" y="1179457"/>
            <a:ext cx="11501437" cy="5452162"/>
          </a:xfrm>
        </p:spPr>
        <p:txBody>
          <a:bodyPr>
            <a:noAutofit/>
          </a:bodyPr>
          <a:lstStyle/>
          <a:p>
            <a:pPr algn="just"/>
            <a:r>
              <a:rPr lang="pt-BR" b="1" dirty="0">
                <a:effectLst/>
                <a:latin typeface="Arial" panose="020B0604020202020204" pitchFamily="34" charset="0"/>
                <a:cs typeface="Arial" panose="020B0604020202020204" pitchFamily="34" charset="0"/>
              </a:rPr>
              <a:t>Aprendizagem, planejamento e escalonamento de tarefas</a:t>
            </a:r>
            <a:r>
              <a:rPr lang="pt-BR" dirty="0">
                <a:effectLst/>
                <a:latin typeface="Arial" panose="020B0604020202020204" pitchFamily="34" charset="0"/>
                <a:cs typeface="Arial" panose="020B0604020202020204" pitchFamily="34" charset="0"/>
              </a:rPr>
              <a:t>: Aprendizado de Máquina, é um subconjunto da IA que utiliza algoritmos de computador para analisar dados e tomar decisões inteligentes com base no que a máquina aprendeu mesmo sem ter sido explicitamente programada por humanos. (</a:t>
            </a:r>
            <a:r>
              <a:rPr lang="pt-BR" dirty="0" err="1">
                <a:effectLst/>
                <a:latin typeface="Arial" panose="020B0604020202020204" pitchFamily="34" charset="0"/>
                <a:cs typeface="Arial" panose="020B0604020202020204" pitchFamily="34" charset="0"/>
              </a:rPr>
              <a:t>Filatro</a:t>
            </a:r>
            <a:r>
              <a:rPr lang="pt-BR" dirty="0">
                <a:effectLst/>
                <a:latin typeface="Arial" panose="020B0604020202020204" pitchFamily="34" charset="0"/>
                <a:cs typeface="Arial" panose="020B0604020202020204" pitchFamily="34" charset="0"/>
              </a:rPr>
              <a:t>, Andrea. </a:t>
            </a:r>
            <a:r>
              <a:rPr lang="pt-BR">
                <a:effectLst/>
                <a:latin typeface="Arial" panose="020B0604020202020204" pitchFamily="34" charset="0"/>
                <a:cs typeface="Arial" panose="020B0604020202020204" pitchFamily="34" charset="0"/>
              </a:rPr>
              <a:t>2020).</a:t>
            </a:r>
            <a:endParaRPr lang="pt-BR" dirty="0">
              <a:effectLst/>
              <a:latin typeface="Arial" panose="020B0604020202020204" pitchFamily="34" charset="0"/>
              <a:cs typeface="Arial" panose="020B0604020202020204" pitchFamily="34" charset="0"/>
            </a:endParaRPr>
          </a:p>
          <a:p>
            <a:pPr lvl="1" algn="just"/>
            <a:r>
              <a:rPr lang="pt-BR" dirty="0">
                <a:effectLst/>
                <a:latin typeface="Arial" panose="020B0604020202020204" pitchFamily="34" charset="0"/>
                <a:cs typeface="Arial" panose="020B0604020202020204" pitchFamily="34" charset="0"/>
              </a:rPr>
              <a:t>Exemplo: Reconhecimento de Padrões no aprendizado não supervisionado.</a:t>
            </a:r>
            <a:endParaRPr lang="pt-BR" sz="2800" dirty="0">
              <a:effectLst/>
              <a:latin typeface="Arial" panose="020B0604020202020204" pitchFamily="34" charset="0"/>
              <a:cs typeface="Arial" panose="020B0604020202020204" pitchFamily="34" charset="0"/>
            </a:endParaRPr>
          </a:p>
          <a:p>
            <a:pPr algn="just"/>
            <a:r>
              <a:rPr lang="pt-BR" dirty="0">
                <a:effectLst/>
                <a:latin typeface="Arial" panose="020B0604020202020204" pitchFamily="34" charset="0"/>
                <a:cs typeface="Arial" panose="020B0604020202020204" pitchFamily="34" charset="0"/>
              </a:rPr>
              <a:t> Um ótimo exemplo do Aprendizado de Máquina é o Google Tradutor, que é construído a partir dos idiomas e aprende sintaxe, semântica e uma série de outras regras para oferecer uma tradução aproximada do que você busca. No começo, os resultados eram bem confusos, mas com </a:t>
            </a:r>
            <a:r>
              <a:rPr lang="pt-BR" b="1" dirty="0">
                <a:effectLst/>
                <a:latin typeface="Arial" panose="020B0604020202020204" pitchFamily="34" charset="0"/>
                <a:cs typeface="Arial" panose="020B0604020202020204" pitchFamily="34" charset="0"/>
              </a:rPr>
              <a:t>treinamento</a:t>
            </a:r>
            <a:r>
              <a:rPr lang="pt-BR" dirty="0">
                <a:effectLst/>
                <a:latin typeface="Arial" panose="020B0604020202020204" pitchFamily="34" charset="0"/>
                <a:cs typeface="Arial" panose="020B0604020202020204" pitchFamily="34" charset="0"/>
              </a:rPr>
              <a:t> o Google está mostrando resultados cada vez melhores, mais próximos de como nos comunicamos. </a:t>
            </a:r>
            <a:endParaRPr lang="pt-BR" sz="2800" dirty="0">
              <a:latin typeface="Arial" panose="020B0604020202020204" pitchFamily="34" charset="0"/>
              <a:cs typeface="Arial" panose="020B0604020202020204" pitchFamily="34" charset="0"/>
            </a:endParaRPr>
          </a:p>
          <a:p>
            <a:pPr algn="just"/>
            <a:endParaRPr lang="pt-BR" sz="2000" dirty="0">
              <a:effectLst/>
              <a:latin typeface="Arial" panose="020B0604020202020204" pitchFamily="34" charset="0"/>
              <a:cs typeface="Arial" panose="020B0604020202020204" pitchFamily="34" charset="0"/>
            </a:endParaRPr>
          </a:p>
        </p:txBody>
      </p:sp>
      <p:sp>
        <p:nvSpPr>
          <p:cNvPr id="4" name="object 2">
            <a:extLst>
              <a:ext uri="{FF2B5EF4-FFF2-40B4-BE49-F238E27FC236}">
                <a16:creationId xmlns:a16="http://schemas.microsoft.com/office/drawing/2014/main" id="{260C4F66-A798-49A9-B386-C62DF33CD7B7}"/>
              </a:ext>
            </a:extLst>
          </p:cNvPr>
          <p:cNvSpPr txBox="1">
            <a:spLocks noGrp="1"/>
          </p:cNvSpPr>
          <p:nvPr>
            <p:ph type="title"/>
          </p:nvPr>
        </p:nvSpPr>
        <p:spPr>
          <a:xfrm>
            <a:off x="1285875" y="98383"/>
            <a:ext cx="9906000" cy="566822"/>
          </a:xfrm>
          <a:prstGeom prst="rect">
            <a:avLst/>
          </a:prstGeom>
        </p:spPr>
        <p:txBody>
          <a:bodyPr vert="horz" wrap="square" lIns="0" tIns="12700" rIns="0" bIns="0" rtlCol="0">
            <a:spAutoFit/>
          </a:bodyPr>
          <a:lstStyle/>
          <a:p>
            <a:pPr marL="12700" algn="ctr">
              <a:lnSpc>
                <a:spcPct val="100000"/>
              </a:lnSpc>
              <a:spcBef>
                <a:spcPts val="100"/>
              </a:spcBef>
            </a:pPr>
            <a:r>
              <a:rPr dirty="0">
                <a:latin typeface="Arial" panose="020B0604020202020204" pitchFamily="34" charset="0"/>
                <a:cs typeface="Arial" panose="020B0604020202020204" pitchFamily="34" charset="0"/>
              </a:rPr>
              <a:t>EXEMPLOS DE </a:t>
            </a:r>
            <a:r>
              <a:rPr dirty="0" err="1">
                <a:latin typeface="Arial" panose="020B0604020202020204" pitchFamily="34" charset="0"/>
                <a:cs typeface="Arial" panose="020B0604020202020204" pitchFamily="34" charset="0"/>
              </a:rPr>
              <a:t>APLICAÇÕES</a:t>
            </a:r>
            <a:r>
              <a:rPr dirty="0">
                <a:latin typeface="Arial" panose="020B0604020202020204" pitchFamily="34" charset="0"/>
                <a:cs typeface="Arial" panose="020B0604020202020204" pitchFamily="34" charset="0"/>
              </a:rPr>
              <a:t> DA</a:t>
            </a:r>
            <a:r>
              <a:rPr lang="pt-BR" dirty="0">
                <a:latin typeface="Arial" panose="020B0604020202020204" pitchFamily="34" charset="0"/>
                <a:cs typeface="Arial" panose="020B0604020202020204" pitchFamily="34" charset="0"/>
              </a:rPr>
              <a:t> IA</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245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4C22E8D1-13DE-4679-9303-42DC27A93722}"/>
              </a:ext>
            </a:extLst>
          </p:cNvPr>
          <p:cNvSpPr>
            <a:spLocks noGrp="1"/>
          </p:cNvSpPr>
          <p:nvPr>
            <p:ph idx="1"/>
          </p:nvPr>
        </p:nvSpPr>
        <p:spPr>
          <a:xfrm>
            <a:off x="927100" y="793410"/>
            <a:ext cx="10974388" cy="2306977"/>
          </a:xfrm>
        </p:spPr>
        <p:txBody>
          <a:bodyPr>
            <a:noAutofit/>
          </a:bodyPr>
          <a:lstStyle/>
          <a:p>
            <a:r>
              <a:rPr lang="pt-BR" sz="2800" b="1" dirty="0">
                <a:effectLst/>
                <a:latin typeface="Arial" panose="020B0604020202020204" pitchFamily="34" charset="0"/>
                <a:cs typeface="Arial" panose="020B0604020202020204" pitchFamily="34" charset="0"/>
              </a:rPr>
              <a:t>Reconhecimento de Imagem e de Voz: </a:t>
            </a:r>
          </a:p>
          <a:p>
            <a:pPr lvl="1"/>
            <a:r>
              <a:rPr lang="pt-BR" sz="2800" dirty="0">
                <a:effectLst/>
                <a:latin typeface="Arial" panose="020B0604020202020204" pitchFamily="34" charset="0"/>
                <a:cs typeface="Arial" panose="020B0604020202020204" pitchFamily="34" charset="0"/>
              </a:rPr>
              <a:t>Imagem - consegue identificar, classificar e distinguir imagens.</a:t>
            </a:r>
          </a:p>
          <a:p>
            <a:pPr lvl="1"/>
            <a:r>
              <a:rPr lang="pt-BR" dirty="0">
                <a:effectLst/>
                <a:latin typeface="Arial" panose="020B0604020202020204" pitchFamily="34" charset="0"/>
                <a:cs typeface="Arial" panose="020B0604020202020204" pitchFamily="34" charset="0"/>
              </a:rPr>
              <a:t>Exemplo: O Snapchat que é um aplicativo que se tornou capaz de identificar rostos e objetos como comidas e animais de estimação, a fim de oferecer o filtro ideal.</a:t>
            </a:r>
          </a:p>
          <a:p>
            <a:pPr marL="457200" lvl="1" indent="0">
              <a:buNone/>
            </a:pPr>
            <a:endParaRPr lang="pt-BR" sz="2800" dirty="0">
              <a:effectLst/>
              <a:latin typeface="Arial" panose="020B0604020202020204" pitchFamily="34" charset="0"/>
              <a:cs typeface="Arial" panose="020B0604020202020204" pitchFamily="34" charset="0"/>
            </a:endParaRPr>
          </a:p>
          <a:p>
            <a:pPr marL="457200" lvl="1" indent="0">
              <a:buNone/>
            </a:pPr>
            <a:endParaRPr lang="pt-BR" sz="2800" dirty="0">
              <a:effectLst/>
              <a:latin typeface="Arial" panose="020B0604020202020204" pitchFamily="34" charset="0"/>
              <a:cs typeface="Arial" panose="020B0604020202020204" pitchFamily="34" charset="0"/>
            </a:endParaRPr>
          </a:p>
        </p:txBody>
      </p:sp>
      <p:sp>
        <p:nvSpPr>
          <p:cNvPr id="4" name="object 2">
            <a:extLst>
              <a:ext uri="{FF2B5EF4-FFF2-40B4-BE49-F238E27FC236}">
                <a16:creationId xmlns:a16="http://schemas.microsoft.com/office/drawing/2014/main" id="{B7E0F969-766F-4FB4-82AA-FC7122E6421A}"/>
              </a:ext>
            </a:extLst>
          </p:cNvPr>
          <p:cNvSpPr txBox="1">
            <a:spLocks noGrp="1"/>
          </p:cNvSpPr>
          <p:nvPr>
            <p:ph type="title"/>
          </p:nvPr>
        </p:nvSpPr>
        <p:spPr>
          <a:xfrm>
            <a:off x="1169986" y="198395"/>
            <a:ext cx="9906000" cy="566822"/>
          </a:xfrm>
          <a:prstGeom prst="rect">
            <a:avLst/>
          </a:prstGeom>
        </p:spPr>
        <p:txBody>
          <a:bodyPr vert="horz" wrap="square" lIns="0" tIns="12700" rIns="0" bIns="0" rtlCol="0">
            <a:spAutoFit/>
          </a:bodyPr>
          <a:lstStyle/>
          <a:p>
            <a:pPr marL="12700" algn="ctr">
              <a:lnSpc>
                <a:spcPct val="100000"/>
              </a:lnSpc>
              <a:spcBef>
                <a:spcPts val="100"/>
              </a:spcBef>
            </a:pPr>
            <a:r>
              <a:rPr dirty="0">
                <a:latin typeface="Arial" panose="020B0604020202020204" pitchFamily="34" charset="0"/>
                <a:cs typeface="Arial" panose="020B0604020202020204" pitchFamily="34" charset="0"/>
              </a:rPr>
              <a:t>EXEMPLOS DE </a:t>
            </a:r>
            <a:r>
              <a:rPr dirty="0" err="1">
                <a:latin typeface="Arial" panose="020B0604020202020204" pitchFamily="34" charset="0"/>
                <a:cs typeface="Arial" panose="020B0604020202020204" pitchFamily="34" charset="0"/>
              </a:rPr>
              <a:t>APLICAÇÕES</a:t>
            </a:r>
            <a:r>
              <a:rPr dirty="0">
                <a:latin typeface="Arial" panose="020B0604020202020204" pitchFamily="34" charset="0"/>
                <a:cs typeface="Arial" panose="020B0604020202020204" pitchFamily="34" charset="0"/>
              </a:rPr>
              <a:t> DA</a:t>
            </a:r>
            <a:r>
              <a:rPr lang="pt-BR" dirty="0">
                <a:latin typeface="Arial" panose="020B0604020202020204" pitchFamily="34" charset="0"/>
                <a:cs typeface="Arial" panose="020B0604020202020204" pitchFamily="34" charset="0"/>
              </a:rPr>
              <a:t> IA</a:t>
            </a:r>
            <a:endParaRPr dirty="0">
              <a:latin typeface="Arial" panose="020B0604020202020204" pitchFamily="34" charset="0"/>
              <a:cs typeface="Arial" panose="020B0604020202020204" pitchFamily="34" charset="0"/>
            </a:endParaRPr>
          </a:p>
        </p:txBody>
      </p:sp>
      <p:pic>
        <p:nvPicPr>
          <p:cNvPr id="8" name="Imagem 7">
            <a:extLst>
              <a:ext uri="{FF2B5EF4-FFF2-40B4-BE49-F238E27FC236}">
                <a16:creationId xmlns:a16="http://schemas.microsoft.com/office/drawing/2014/main" id="{AE3F0FD6-0444-4065-ACDC-F0E937EC31E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43976" y="3100387"/>
            <a:ext cx="5770318" cy="3366952"/>
          </a:xfrm>
          <a:prstGeom prst="rect">
            <a:avLst/>
          </a:prstGeom>
        </p:spPr>
      </p:pic>
      <p:pic>
        <p:nvPicPr>
          <p:cNvPr id="5" name="WhatsApp Video 2021-11-23 at 15.20.14">
            <a:hlinkClick r:id="" action="ppaction://media"/>
            <a:extLst>
              <a:ext uri="{FF2B5EF4-FFF2-40B4-BE49-F238E27FC236}">
                <a16:creationId xmlns:a16="http://schemas.microsoft.com/office/drawing/2014/main" id="{06573F76-5918-4813-BCD5-B87C928E073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714697" y="2835322"/>
            <a:ext cx="2157274" cy="4001610"/>
          </a:xfrm>
          <a:prstGeom prst="rect">
            <a:avLst/>
          </a:prstGeom>
        </p:spPr>
      </p:pic>
    </p:spTree>
    <p:extLst>
      <p:ext uri="{BB962C8B-B14F-4D97-AF65-F5344CB8AC3E}">
        <p14:creationId xmlns:p14="http://schemas.microsoft.com/office/powerpoint/2010/main" val="357806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23" fill="hold" display="0">
                  <p:stCondLst>
                    <p:cond delay="indefinite"/>
                  </p:stCondLst>
                </p:cTn>
                <p:tgtEl>
                  <p:spTgt spid="5"/>
                </p:tgtEl>
              </p:cMediaNode>
            </p:video>
          </p:childTnLst>
        </p:cTn>
      </p:par>
    </p:tnLst>
    <p:bldLst>
      <p:bldP spid="3"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4C22E8D1-13DE-4679-9303-42DC27A93722}"/>
              </a:ext>
            </a:extLst>
          </p:cNvPr>
          <p:cNvSpPr>
            <a:spLocks noGrp="1"/>
          </p:cNvSpPr>
          <p:nvPr>
            <p:ph idx="1"/>
          </p:nvPr>
        </p:nvSpPr>
        <p:spPr>
          <a:xfrm>
            <a:off x="927100" y="793410"/>
            <a:ext cx="10974388" cy="2306977"/>
          </a:xfrm>
        </p:spPr>
        <p:txBody>
          <a:bodyPr>
            <a:noAutofit/>
          </a:bodyPr>
          <a:lstStyle/>
          <a:p>
            <a:r>
              <a:rPr lang="pt-BR" sz="2800" b="1" dirty="0">
                <a:effectLst/>
                <a:latin typeface="Arial" panose="020B0604020202020204" pitchFamily="34" charset="0"/>
                <a:cs typeface="Arial" panose="020B0604020202020204" pitchFamily="34" charset="0"/>
              </a:rPr>
              <a:t>Reconhecimento de Imagem e de Voz: </a:t>
            </a:r>
          </a:p>
          <a:p>
            <a:pPr lvl="1"/>
            <a:r>
              <a:rPr lang="pt-BR" dirty="0">
                <a:effectLst/>
                <a:latin typeface="Arial" panose="020B0604020202020204" pitchFamily="34" charset="0"/>
                <a:cs typeface="Arial" panose="020B0604020202020204" pitchFamily="34" charset="0"/>
              </a:rPr>
              <a:t>Voz - tecnologia que permite a um software captar a fala de uma pessoa e torná-la um texto.</a:t>
            </a:r>
          </a:p>
          <a:p>
            <a:pPr lvl="1"/>
            <a:r>
              <a:rPr lang="pt-BR" dirty="0">
                <a:effectLst/>
                <a:latin typeface="Arial" panose="020B0604020202020204" pitchFamily="34" charset="0"/>
                <a:cs typeface="Arial" panose="020B0604020202020204" pitchFamily="34" charset="0"/>
              </a:rPr>
              <a:t>Exemplo: O YouTube que disponibiliza um microfone para que possa ser realizada uma pesquisa por voz.</a:t>
            </a:r>
          </a:p>
          <a:p>
            <a:pPr marL="457200" lvl="1" indent="0">
              <a:buNone/>
            </a:pPr>
            <a:endParaRPr lang="pt-BR" sz="2800" dirty="0">
              <a:effectLst/>
              <a:latin typeface="Arial" panose="020B0604020202020204" pitchFamily="34" charset="0"/>
              <a:cs typeface="Arial" panose="020B0604020202020204" pitchFamily="34" charset="0"/>
            </a:endParaRPr>
          </a:p>
          <a:p>
            <a:pPr marL="457200" lvl="1" indent="0">
              <a:buNone/>
            </a:pPr>
            <a:endParaRPr lang="pt-BR" sz="2800" dirty="0">
              <a:effectLst/>
              <a:latin typeface="Arial" panose="020B0604020202020204" pitchFamily="34" charset="0"/>
              <a:cs typeface="Arial" panose="020B0604020202020204" pitchFamily="34" charset="0"/>
            </a:endParaRPr>
          </a:p>
        </p:txBody>
      </p:sp>
      <p:sp>
        <p:nvSpPr>
          <p:cNvPr id="4" name="object 2">
            <a:extLst>
              <a:ext uri="{FF2B5EF4-FFF2-40B4-BE49-F238E27FC236}">
                <a16:creationId xmlns:a16="http://schemas.microsoft.com/office/drawing/2014/main" id="{B7E0F969-766F-4FB4-82AA-FC7122E6421A}"/>
              </a:ext>
            </a:extLst>
          </p:cNvPr>
          <p:cNvSpPr txBox="1">
            <a:spLocks noGrp="1"/>
          </p:cNvSpPr>
          <p:nvPr>
            <p:ph type="title"/>
          </p:nvPr>
        </p:nvSpPr>
        <p:spPr>
          <a:xfrm>
            <a:off x="1169986" y="198395"/>
            <a:ext cx="9906000" cy="566822"/>
          </a:xfrm>
          <a:prstGeom prst="rect">
            <a:avLst/>
          </a:prstGeom>
        </p:spPr>
        <p:txBody>
          <a:bodyPr vert="horz" wrap="square" lIns="0" tIns="12700" rIns="0" bIns="0" rtlCol="0">
            <a:spAutoFit/>
          </a:bodyPr>
          <a:lstStyle/>
          <a:p>
            <a:pPr marL="12700" algn="ctr">
              <a:lnSpc>
                <a:spcPct val="100000"/>
              </a:lnSpc>
              <a:spcBef>
                <a:spcPts val="100"/>
              </a:spcBef>
            </a:pPr>
            <a:r>
              <a:rPr dirty="0">
                <a:latin typeface="Arial" panose="020B0604020202020204" pitchFamily="34" charset="0"/>
                <a:cs typeface="Arial" panose="020B0604020202020204" pitchFamily="34" charset="0"/>
              </a:rPr>
              <a:t>EXEMPLOS DE </a:t>
            </a:r>
            <a:r>
              <a:rPr dirty="0" err="1">
                <a:latin typeface="Arial" panose="020B0604020202020204" pitchFamily="34" charset="0"/>
                <a:cs typeface="Arial" panose="020B0604020202020204" pitchFamily="34" charset="0"/>
              </a:rPr>
              <a:t>APLICAÇÕES</a:t>
            </a:r>
            <a:r>
              <a:rPr dirty="0">
                <a:latin typeface="Arial" panose="020B0604020202020204" pitchFamily="34" charset="0"/>
                <a:cs typeface="Arial" panose="020B0604020202020204" pitchFamily="34" charset="0"/>
              </a:rPr>
              <a:t> DA</a:t>
            </a:r>
            <a:r>
              <a:rPr lang="pt-BR" dirty="0">
                <a:latin typeface="Arial" panose="020B0604020202020204" pitchFamily="34" charset="0"/>
                <a:cs typeface="Arial" panose="020B0604020202020204" pitchFamily="34" charset="0"/>
              </a:rPr>
              <a:t> IA</a:t>
            </a:r>
            <a:endParaRPr dirty="0">
              <a:latin typeface="Arial" panose="020B0604020202020204" pitchFamily="34" charset="0"/>
              <a:cs typeface="Arial" panose="020B0604020202020204" pitchFamily="34" charset="0"/>
            </a:endParaRPr>
          </a:p>
        </p:txBody>
      </p:sp>
      <p:pic>
        <p:nvPicPr>
          <p:cNvPr id="6" name="Imagem 5">
            <a:extLst>
              <a:ext uri="{FF2B5EF4-FFF2-40B4-BE49-F238E27FC236}">
                <a16:creationId xmlns:a16="http://schemas.microsoft.com/office/drawing/2014/main" id="{D9BE5758-3254-4EEE-99FD-5DFEF42E6DD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60865" y="3128580"/>
            <a:ext cx="6091994" cy="3366952"/>
          </a:xfrm>
          <a:prstGeom prst="rect">
            <a:avLst/>
          </a:prstGeom>
        </p:spPr>
      </p:pic>
      <p:pic>
        <p:nvPicPr>
          <p:cNvPr id="2" name="WhatsApp Video 2021-11-23 at 15.01.54 (1)">
            <a:hlinkClick r:id="" action="ppaction://media"/>
            <a:extLst>
              <a:ext uri="{FF2B5EF4-FFF2-40B4-BE49-F238E27FC236}">
                <a16:creationId xmlns:a16="http://schemas.microsoft.com/office/drawing/2014/main" id="{BE834AC0-36BF-44C4-BB54-2DD0F3BACC3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012668" y="2627789"/>
            <a:ext cx="2410544" cy="4031815"/>
          </a:xfrm>
          <a:prstGeom prst="rect">
            <a:avLst/>
          </a:prstGeom>
        </p:spPr>
      </p:pic>
    </p:spTree>
    <p:extLst>
      <p:ext uri="{BB962C8B-B14F-4D97-AF65-F5344CB8AC3E}">
        <p14:creationId xmlns:p14="http://schemas.microsoft.com/office/powerpoint/2010/main" val="64759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23" fill="hold" display="0">
                  <p:stCondLst>
                    <p:cond delay="indefinite"/>
                  </p:stCondLst>
                </p:cTn>
                <p:tgtEl>
                  <p:spTgt spid="2"/>
                </p:tgtEl>
              </p:cMediaNode>
            </p:video>
          </p:childTnLst>
        </p:cTn>
      </p:par>
    </p:tnLst>
    <p:bldLst>
      <p:bldP spid="3"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50427E1-E6A8-417A-A3D2-489D1EDF0EE0}"/>
              </a:ext>
            </a:extLst>
          </p:cNvPr>
          <p:cNvSpPr>
            <a:spLocks noGrp="1"/>
          </p:cNvSpPr>
          <p:nvPr>
            <p:ph idx="1"/>
          </p:nvPr>
        </p:nvSpPr>
        <p:spPr>
          <a:xfrm>
            <a:off x="814387" y="822401"/>
            <a:ext cx="11229975" cy="2313115"/>
          </a:xfrm>
        </p:spPr>
        <p:txBody>
          <a:bodyPr>
            <a:noAutofit/>
          </a:bodyPr>
          <a:lstStyle/>
          <a:p>
            <a:pPr algn="just"/>
            <a:r>
              <a:rPr lang="pt-BR" sz="2800" b="1" dirty="0">
                <a:effectLst/>
                <a:latin typeface="Arial" panose="020B0604020202020204" pitchFamily="34" charset="0"/>
                <a:cs typeface="Arial" panose="020B0604020202020204" pitchFamily="34" charset="0"/>
              </a:rPr>
              <a:t>Tradução Automática: </a:t>
            </a:r>
            <a:r>
              <a:rPr lang="pt-BR" sz="2800" dirty="0">
                <a:effectLst/>
                <a:latin typeface="Arial" panose="020B0604020202020204" pitchFamily="34" charset="0"/>
                <a:cs typeface="Arial" panose="020B0604020202020204" pitchFamily="34" charset="0"/>
              </a:rPr>
              <a:t>é o uso de recursos tecnológicos para alterar de maneira automatizada o idioma de um texto</a:t>
            </a:r>
          </a:p>
          <a:p>
            <a:pPr lvl="1" algn="just"/>
            <a:r>
              <a:rPr lang="pt-BR" sz="2800" dirty="0">
                <a:effectLst/>
                <a:latin typeface="Arial" panose="020B0604020202020204" pitchFamily="34" charset="0"/>
                <a:cs typeface="Arial" panose="020B0604020202020204" pitchFamily="34" charset="0"/>
              </a:rPr>
              <a:t>Exemplo: Uma frase em português pode ser convertida imediatamente para o inglês com um clique.</a:t>
            </a:r>
          </a:p>
          <a:p>
            <a:pPr marL="457200" lvl="1" indent="0" algn="just">
              <a:buNone/>
            </a:pPr>
            <a:endParaRPr lang="pt-BR" sz="2800" dirty="0">
              <a:effectLst/>
              <a:latin typeface="Arial" panose="020B0604020202020204" pitchFamily="34" charset="0"/>
              <a:cs typeface="Arial" panose="020B0604020202020204" pitchFamily="34" charset="0"/>
            </a:endParaRPr>
          </a:p>
          <a:p>
            <a:pPr marL="457200" lvl="1" indent="0" algn="just">
              <a:buNone/>
            </a:pPr>
            <a:endParaRPr lang="pt-BR" sz="2800" dirty="0">
              <a:effectLst/>
              <a:latin typeface="Arial" panose="020B0604020202020204" pitchFamily="34" charset="0"/>
              <a:cs typeface="Arial" panose="020B0604020202020204" pitchFamily="34" charset="0"/>
            </a:endParaRPr>
          </a:p>
        </p:txBody>
      </p:sp>
      <p:sp>
        <p:nvSpPr>
          <p:cNvPr id="4" name="object 2">
            <a:extLst>
              <a:ext uri="{FF2B5EF4-FFF2-40B4-BE49-F238E27FC236}">
                <a16:creationId xmlns:a16="http://schemas.microsoft.com/office/drawing/2014/main" id="{CC661C7E-6A5C-4AC9-B2B6-F4A54AA4B21D}"/>
              </a:ext>
            </a:extLst>
          </p:cNvPr>
          <p:cNvSpPr txBox="1">
            <a:spLocks noGrp="1"/>
          </p:cNvSpPr>
          <p:nvPr>
            <p:ph type="title"/>
          </p:nvPr>
        </p:nvSpPr>
        <p:spPr>
          <a:xfrm>
            <a:off x="1155699" y="155533"/>
            <a:ext cx="9906000" cy="566822"/>
          </a:xfrm>
          <a:prstGeom prst="rect">
            <a:avLst/>
          </a:prstGeom>
        </p:spPr>
        <p:txBody>
          <a:bodyPr vert="horz" wrap="square" lIns="0" tIns="12700" rIns="0" bIns="0" rtlCol="0">
            <a:spAutoFit/>
          </a:bodyPr>
          <a:lstStyle/>
          <a:p>
            <a:pPr marL="12700" algn="ctr">
              <a:lnSpc>
                <a:spcPct val="100000"/>
              </a:lnSpc>
              <a:spcBef>
                <a:spcPts val="100"/>
              </a:spcBef>
            </a:pPr>
            <a:r>
              <a:rPr dirty="0">
                <a:latin typeface="Arial" panose="020B0604020202020204" pitchFamily="34" charset="0"/>
                <a:cs typeface="Arial" panose="020B0604020202020204" pitchFamily="34" charset="0"/>
              </a:rPr>
              <a:t>EXEMPLOS DE APLICAÇÕES DA IA</a:t>
            </a:r>
          </a:p>
        </p:txBody>
      </p:sp>
      <p:pic>
        <p:nvPicPr>
          <p:cNvPr id="8" name="Imagem 7">
            <a:extLst>
              <a:ext uri="{FF2B5EF4-FFF2-40B4-BE49-F238E27FC236}">
                <a16:creationId xmlns:a16="http://schemas.microsoft.com/office/drawing/2014/main" id="{28D9CFC7-9846-4E1D-9ED2-F9185637085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140354" y="2922385"/>
            <a:ext cx="4203421" cy="3879110"/>
          </a:xfrm>
          <a:prstGeom prst="rect">
            <a:avLst/>
          </a:prstGeom>
        </p:spPr>
      </p:pic>
    </p:spTree>
    <p:extLst>
      <p:ext uri="{BB962C8B-B14F-4D97-AF65-F5344CB8AC3E}">
        <p14:creationId xmlns:p14="http://schemas.microsoft.com/office/powerpoint/2010/main" val="111932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00BF646-A411-4F25-8A5D-B3D1EA347A37}"/>
              </a:ext>
            </a:extLst>
          </p:cNvPr>
          <p:cNvSpPr>
            <a:spLocks noGrp="1"/>
          </p:cNvSpPr>
          <p:nvPr>
            <p:ph idx="1"/>
          </p:nvPr>
        </p:nvSpPr>
        <p:spPr>
          <a:xfrm>
            <a:off x="984249" y="729456"/>
            <a:ext cx="10945814" cy="2699544"/>
          </a:xfrm>
        </p:spPr>
        <p:txBody>
          <a:bodyPr>
            <a:noAutofit/>
          </a:bodyPr>
          <a:lstStyle/>
          <a:p>
            <a:pPr algn="just"/>
            <a:r>
              <a:rPr lang="pt-BR" sz="2000" b="1" dirty="0">
                <a:effectLst/>
                <a:latin typeface="Arial" panose="020B0604020202020204" pitchFamily="34" charset="0"/>
                <a:cs typeface="Arial" panose="020B0604020202020204" pitchFamily="34" charset="0"/>
              </a:rPr>
              <a:t>Automação e Otimização de Processos: </a:t>
            </a:r>
            <a:r>
              <a:rPr lang="pt-BR" sz="2000" dirty="0">
                <a:effectLst/>
                <a:latin typeface="Arial" panose="020B0604020202020204" pitchFamily="34" charset="0"/>
                <a:cs typeface="Arial" panose="020B0604020202020204" pitchFamily="34" charset="0"/>
              </a:rPr>
              <a:t>A automação e otimização de processos tem como escopo a transformação em processos computacionais de atividades que dependem inteiramente da intervenção humana. Em Otimização de Processos as maquinas se comunicam entre elas fazendo com que seja um processo mais otimizado.</a:t>
            </a:r>
          </a:p>
          <a:p>
            <a:pPr lvl="1" algn="just"/>
            <a:r>
              <a:rPr lang="pt-BR" dirty="0">
                <a:effectLst/>
                <a:latin typeface="Arial" panose="020B0604020202020204" pitchFamily="34" charset="0"/>
                <a:cs typeface="Arial" panose="020B0604020202020204" pitchFamily="34" charset="0"/>
              </a:rPr>
              <a:t>Exemplo: Chatbot - Um software que conversa com uma pessoa de maneira tão natural quanto você é capaz de imaginar, atendendo suas necessidades de forma rápida e assertiva.</a:t>
            </a:r>
          </a:p>
          <a:p>
            <a:pPr algn="just"/>
            <a:endParaRPr lang="pt-BR" sz="2800" dirty="0"/>
          </a:p>
        </p:txBody>
      </p:sp>
      <p:sp>
        <p:nvSpPr>
          <p:cNvPr id="4" name="object 2">
            <a:extLst>
              <a:ext uri="{FF2B5EF4-FFF2-40B4-BE49-F238E27FC236}">
                <a16:creationId xmlns:a16="http://schemas.microsoft.com/office/drawing/2014/main" id="{1DEED5C9-9C95-499D-8C86-7360D0E1ABEC}"/>
              </a:ext>
            </a:extLst>
          </p:cNvPr>
          <p:cNvSpPr txBox="1">
            <a:spLocks noGrp="1"/>
          </p:cNvSpPr>
          <p:nvPr>
            <p:ph type="title"/>
          </p:nvPr>
        </p:nvSpPr>
        <p:spPr>
          <a:xfrm>
            <a:off x="1141412" y="155532"/>
            <a:ext cx="9906000" cy="566822"/>
          </a:xfrm>
          <a:prstGeom prst="rect">
            <a:avLst/>
          </a:prstGeom>
        </p:spPr>
        <p:txBody>
          <a:bodyPr vert="horz" wrap="square" lIns="0" tIns="12700" rIns="0" bIns="0" rtlCol="0">
            <a:spAutoFit/>
          </a:bodyPr>
          <a:lstStyle/>
          <a:p>
            <a:pPr marL="12700" algn="ctr">
              <a:lnSpc>
                <a:spcPct val="100000"/>
              </a:lnSpc>
              <a:spcBef>
                <a:spcPts val="100"/>
              </a:spcBef>
            </a:pPr>
            <a:r>
              <a:rPr dirty="0">
                <a:latin typeface="Arial" panose="020B0604020202020204" pitchFamily="34" charset="0"/>
                <a:cs typeface="Arial" panose="020B0604020202020204" pitchFamily="34" charset="0"/>
              </a:rPr>
              <a:t>EXEMPLOS DE APLICAÇÕES DA IA</a:t>
            </a:r>
          </a:p>
        </p:txBody>
      </p:sp>
      <p:pic>
        <p:nvPicPr>
          <p:cNvPr id="6" name="Imagem 5">
            <a:extLst>
              <a:ext uri="{FF2B5EF4-FFF2-40B4-BE49-F238E27FC236}">
                <a16:creationId xmlns:a16="http://schemas.microsoft.com/office/drawing/2014/main" id="{342C5C0B-9A91-4A64-BA40-D518C60B70A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84249" y="3510233"/>
            <a:ext cx="4899641" cy="3254379"/>
          </a:xfrm>
          <a:prstGeom prst="rect">
            <a:avLst/>
          </a:prstGeom>
        </p:spPr>
      </p:pic>
      <p:pic>
        <p:nvPicPr>
          <p:cNvPr id="5" name="WhatsApp Video 2021-11-23 at 16.19.04">
            <a:hlinkClick r:id="" action="ppaction://media"/>
            <a:extLst>
              <a:ext uri="{FF2B5EF4-FFF2-40B4-BE49-F238E27FC236}">
                <a16:creationId xmlns:a16="http://schemas.microsoft.com/office/drawing/2014/main" id="{176B889D-CC3B-4EBF-B8D0-B5008FA4D4C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866526" y="3062796"/>
            <a:ext cx="2147485" cy="3795204"/>
          </a:xfrm>
          <a:prstGeom prst="rect">
            <a:avLst/>
          </a:prstGeom>
        </p:spPr>
      </p:pic>
    </p:spTree>
    <p:extLst>
      <p:ext uri="{BB962C8B-B14F-4D97-AF65-F5344CB8AC3E}">
        <p14:creationId xmlns:p14="http://schemas.microsoft.com/office/powerpoint/2010/main" val="545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9" fill="hold" display="0">
                  <p:stCondLst>
                    <p:cond delay="indefinite"/>
                  </p:stCondLst>
                </p:cTn>
                <p:tgtEl>
                  <p:spTgt spid="5"/>
                </p:tgtEl>
              </p:cMediaNode>
            </p:video>
          </p:childTnLst>
        </p:cTn>
      </p:par>
    </p:tnLst>
    <p:bldLst>
      <p:bldP spid="3" grpId="0"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DACAFC-479C-4A2C-B54B-F7234DC913DC}"/>
              </a:ext>
            </a:extLst>
          </p:cNvPr>
          <p:cNvSpPr>
            <a:spLocks noGrp="1"/>
          </p:cNvSpPr>
          <p:nvPr>
            <p:ph type="title"/>
          </p:nvPr>
        </p:nvSpPr>
        <p:spPr>
          <a:xfrm>
            <a:off x="1312861" y="57151"/>
            <a:ext cx="9905998" cy="671512"/>
          </a:xfrm>
        </p:spPr>
        <p:txBody>
          <a:bodyPr>
            <a:normAutofit fontScale="90000"/>
          </a:bodyPr>
          <a:lstStyle/>
          <a:p>
            <a:pPr algn="ctr"/>
            <a:r>
              <a:rPr lang="pt-BR" dirty="0">
                <a:latin typeface="Arial" panose="020B0604020202020204" pitchFamily="34" charset="0"/>
                <a:cs typeface="Arial" panose="020B0604020202020204" pitchFamily="34" charset="0"/>
              </a:rPr>
              <a:t>ESTUDO DE CASO - Aplicação BEM SUCEDIDA</a:t>
            </a:r>
          </a:p>
        </p:txBody>
      </p:sp>
      <p:sp>
        <p:nvSpPr>
          <p:cNvPr id="3" name="Espaço Reservado para Conteúdo 2">
            <a:extLst>
              <a:ext uri="{FF2B5EF4-FFF2-40B4-BE49-F238E27FC236}">
                <a16:creationId xmlns:a16="http://schemas.microsoft.com/office/drawing/2014/main" id="{E89FA761-7286-43CC-B6F9-B79C484DA7DD}"/>
              </a:ext>
            </a:extLst>
          </p:cNvPr>
          <p:cNvSpPr>
            <a:spLocks noGrp="1"/>
          </p:cNvSpPr>
          <p:nvPr>
            <p:ph idx="1"/>
          </p:nvPr>
        </p:nvSpPr>
        <p:spPr>
          <a:xfrm>
            <a:off x="941387" y="646097"/>
            <a:ext cx="11117264" cy="3768740"/>
          </a:xfrm>
        </p:spPr>
        <p:txBody>
          <a:bodyPr>
            <a:noAutofit/>
          </a:bodyPr>
          <a:lstStyle/>
          <a:p>
            <a:pPr algn="just"/>
            <a:r>
              <a:rPr lang="pt-BR" b="1" dirty="0">
                <a:effectLst/>
                <a:latin typeface="Arial" panose="020B0604020202020204" pitchFamily="34" charset="0"/>
                <a:cs typeface="Arial" panose="020B0604020202020204" pitchFamily="34" charset="0"/>
              </a:rPr>
              <a:t>Os Assistentes Virtuais: </a:t>
            </a:r>
            <a:r>
              <a:rPr lang="pt-BR" dirty="0">
                <a:effectLst/>
                <a:latin typeface="Arial" panose="020B0604020202020204" pitchFamily="34" charset="0"/>
                <a:cs typeface="Arial" panose="020B0604020202020204" pitchFamily="34" charset="0"/>
              </a:rPr>
              <a:t>são basicamente softwares que respondem a comandos de voz ou de texto para desempenhar funções diversas, facilitando a vida, como por exemplo a Siri - da Apple, a Alexa - da Amazon, o OK Google - do Google, dentre outros.</a:t>
            </a:r>
          </a:p>
          <a:p>
            <a:pPr algn="just"/>
            <a:r>
              <a:rPr lang="pt-BR" dirty="0">
                <a:effectLst/>
                <a:latin typeface="Arial" panose="020B0604020202020204" pitchFamily="34" charset="0"/>
                <a:cs typeface="Arial" panose="020B0604020202020204" pitchFamily="34" charset="0"/>
              </a:rPr>
              <a:t>Mas os exemplos citados, são os mais simples assistentes virtuais da atualidade, os assistentes virtuais estão cada dia mais evoluídos. Já existem softwares capazes de trancar casas, acender ou apagar luzes, e controlar aparelhos, tudo isso programado à distância. </a:t>
            </a:r>
            <a:endParaRPr lang="pt-BR" dirty="0">
              <a:latin typeface="Arial" panose="020B0604020202020204" pitchFamily="34" charset="0"/>
              <a:cs typeface="Arial" panose="020B0604020202020204" pitchFamily="34" charset="0"/>
            </a:endParaRPr>
          </a:p>
        </p:txBody>
      </p:sp>
      <p:pic>
        <p:nvPicPr>
          <p:cNvPr id="9" name="Imagem 8">
            <a:extLst>
              <a:ext uri="{FF2B5EF4-FFF2-40B4-BE49-F238E27FC236}">
                <a16:creationId xmlns:a16="http://schemas.microsoft.com/office/drawing/2014/main" id="{0BFAADBC-C083-4082-9341-D4F583FE178E}"/>
              </a:ext>
            </a:extLst>
          </p:cNvPr>
          <p:cNvPicPr>
            <a:picLocks noChangeAspect="1"/>
          </p:cNvPicPr>
          <p:nvPr/>
        </p:nvPicPr>
        <p:blipFill>
          <a:blip r:embed="rId2"/>
          <a:stretch>
            <a:fillRect/>
          </a:stretch>
        </p:blipFill>
        <p:spPr>
          <a:xfrm>
            <a:off x="3464185" y="4318571"/>
            <a:ext cx="5205889" cy="2482278"/>
          </a:xfrm>
          <a:prstGeom prst="rect">
            <a:avLst/>
          </a:prstGeom>
        </p:spPr>
      </p:pic>
    </p:spTree>
    <p:extLst>
      <p:ext uri="{BB962C8B-B14F-4D97-AF65-F5344CB8AC3E}">
        <p14:creationId xmlns:p14="http://schemas.microsoft.com/office/powerpoint/2010/main" val="59680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6E35B00-6F4A-44B2-9D2A-4A9634BC2198}"/>
              </a:ext>
            </a:extLst>
          </p:cNvPr>
          <p:cNvSpPr>
            <a:spLocks noGrp="1"/>
          </p:cNvSpPr>
          <p:nvPr>
            <p:ph idx="1"/>
          </p:nvPr>
        </p:nvSpPr>
        <p:spPr>
          <a:xfrm>
            <a:off x="921074" y="986114"/>
            <a:ext cx="10503417" cy="5546888"/>
          </a:xfrm>
        </p:spPr>
        <p:txBody>
          <a:bodyPr>
            <a:noAutofit/>
          </a:bodyPr>
          <a:lstStyle/>
          <a:p>
            <a:pPr algn="just"/>
            <a:r>
              <a:rPr lang="pt-BR" sz="2800" dirty="0">
                <a:effectLst/>
                <a:latin typeface="Arial" panose="020B0604020202020204" pitchFamily="34" charset="0"/>
                <a:cs typeface="Arial" panose="020B0604020202020204" pitchFamily="34" charset="0"/>
              </a:rPr>
              <a:t>Inteligência: conceito relativo à construção de estruturas cognitivas do ser humano, responsáveis pela formação da razão, característica peculiar frente aos demais animais. Como o ser humano é o único animal racional, diz-se que ele é o único ser inteligente . </a:t>
            </a:r>
          </a:p>
          <a:p>
            <a:pPr algn="just"/>
            <a:r>
              <a:rPr lang="pt-BR" sz="2800" dirty="0">
                <a:effectLst/>
                <a:latin typeface="Arial" panose="020B0604020202020204" pitchFamily="34" charset="0"/>
                <a:cs typeface="Arial" panose="020B0604020202020204" pitchFamily="34" charset="0"/>
              </a:rPr>
              <a:t>Inteligência Artificial: tipo de inteligência construída pelo homem, portanto, uma inteligência artificial .</a:t>
            </a:r>
          </a:p>
          <a:p>
            <a:pPr algn="just"/>
            <a:r>
              <a:rPr lang="pt-BR" sz="2800" dirty="0">
                <a:effectLst/>
                <a:latin typeface="Arial" panose="020B0604020202020204" pitchFamily="34" charset="0"/>
                <a:cs typeface="Arial" panose="020B0604020202020204" pitchFamily="34" charset="0"/>
              </a:rPr>
              <a:t>Mas o conceito de Inteligência Artificial (IA) envolve mais do que a inteligência de máquina, pretende-se, com ela, capacitar o computador de um comportamento inteligente</a:t>
            </a:r>
          </a:p>
        </p:txBody>
      </p:sp>
      <p:sp>
        <p:nvSpPr>
          <p:cNvPr id="4" name="Título 3">
            <a:extLst>
              <a:ext uri="{FF2B5EF4-FFF2-40B4-BE49-F238E27FC236}">
                <a16:creationId xmlns:a16="http://schemas.microsoft.com/office/drawing/2014/main" id="{606B3B42-FDAC-455E-8F51-D69129A4C688}"/>
              </a:ext>
            </a:extLst>
          </p:cNvPr>
          <p:cNvSpPr txBox="1">
            <a:spLocks noGrp="1"/>
          </p:cNvSpPr>
          <p:nvPr>
            <p:ph type="title"/>
          </p:nvPr>
        </p:nvSpPr>
        <p:spPr>
          <a:xfrm>
            <a:off x="1328698" y="216921"/>
            <a:ext cx="9906000" cy="553998"/>
          </a:xfrm>
          <a:prstGeom prst="rect">
            <a:avLst/>
          </a:prstGeom>
          <a:noFill/>
        </p:spPr>
        <p:txBody>
          <a:bodyPr wrap="square" rtlCol="0">
            <a:spAutoFit/>
          </a:bodyPr>
          <a:lstStyle/>
          <a:p>
            <a:pPr algn="ctr">
              <a:lnSpc>
                <a:spcPct val="100000"/>
              </a:lnSpc>
            </a:pPr>
            <a:r>
              <a:rPr lang="pt-BR" sz="3000" dirty="0">
                <a:latin typeface="Arial" panose="020B0604020202020204" pitchFamily="34" charset="0"/>
                <a:cs typeface="Arial" panose="020B0604020202020204" pitchFamily="34" charset="0"/>
              </a:rPr>
              <a:t>O que é Inteligência Artificial?</a:t>
            </a:r>
          </a:p>
        </p:txBody>
      </p:sp>
    </p:spTree>
    <p:extLst>
      <p:ext uri="{BB962C8B-B14F-4D97-AF65-F5344CB8AC3E}">
        <p14:creationId xmlns:p14="http://schemas.microsoft.com/office/powerpoint/2010/main" val="262973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DACAFC-479C-4A2C-B54B-F7234DC913DC}"/>
              </a:ext>
            </a:extLst>
          </p:cNvPr>
          <p:cNvSpPr>
            <a:spLocks noGrp="1"/>
          </p:cNvSpPr>
          <p:nvPr>
            <p:ph type="title"/>
          </p:nvPr>
        </p:nvSpPr>
        <p:spPr>
          <a:xfrm>
            <a:off x="1312861" y="57151"/>
            <a:ext cx="9905998" cy="671512"/>
          </a:xfrm>
        </p:spPr>
        <p:txBody>
          <a:bodyPr>
            <a:normAutofit fontScale="90000"/>
          </a:bodyPr>
          <a:lstStyle/>
          <a:p>
            <a:pPr algn="ctr"/>
            <a:r>
              <a:rPr lang="pt-BR" dirty="0">
                <a:latin typeface="Arial" panose="020B0604020202020204" pitchFamily="34" charset="0"/>
                <a:cs typeface="Arial" panose="020B0604020202020204" pitchFamily="34" charset="0"/>
              </a:rPr>
              <a:t>ESTUDO DE CASO - Aplicação BEM SUCEDIDA</a:t>
            </a:r>
          </a:p>
        </p:txBody>
      </p:sp>
      <p:sp>
        <p:nvSpPr>
          <p:cNvPr id="3" name="Espaço Reservado para Conteúdo 2">
            <a:extLst>
              <a:ext uri="{FF2B5EF4-FFF2-40B4-BE49-F238E27FC236}">
                <a16:creationId xmlns:a16="http://schemas.microsoft.com/office/drawing/2014/main" id="{E89FA761-7286-43CC-B6F9-B79C484DA7DD}"/>
              </a:ext>
            </a:extLst>
          </p:cNvPr>
          <p:cNvSpPr>
            <a:spLocks noGrp="1"/>
          </p:cNvSpPr>
          <p:nvPr>
            <p:ph idx="1"/>
          </p:nvPr>
        </p:nvSpPr>
        <p:spPr>
          <a:xfrm>
            <a:off x="707228" y="728663"/>
            <a:ext cx="11117264" cy="3768740"/>
          </a:xfrm>
        </p:spPr>
        <p:txBody>
          <a:bodyPr>
            <a:noAutofit/>
          </a:bodyPr>
          <a:lstStyle/>
          <a:p>
            <a:pPr algn="just"/>
            <a:r>
              <a:rPr lang="pt-BR" b="1" dirty="0">
                <a:effectLst/>
                <a:latin typeface="Arial" panose="020B0604020202020204" pitchFamily="34" charset="0"/>
                <a:cs typeface="Arial" panose="020B0604020202020204" pitchFamily="34" charset="0"/>
              </a:rPr>
              <a:t>Os Assistentes Virtuais: </a:t>
            </a:r>
            <a:r>
              <a:rPr lang="pt-BR" dirty="0">
                <a:effectLst/>
                <a:latin typeface="Arial" panose="020B0604020202020204" pitchFamily="34" charset="0"/>
                <a:cs typeface="Arial" panose="020B0604020202020204" pitchFamily="34" charset="0"/>
              </a:rPr>
              <a:t>Como exemplo estamos utilizando o Assistente virtual que é disponibilizado pela Google. O Google Assistente é uma forma fácil de acessar seus aplicativos e até mesmo realizar chamadas apenas usando apenas sua voz</a:t>
            </a:r>
          </a:p>
        </p:txBody>
      </p:sp>
      <p:pic>
        <p:nvPicPr>
          <p:cNvPr id="4" name="WhatsApp Video 2021-11-23 at 15.50.34">
            <a:hlinkClick r:id="" action="ppaction://media"/>
            <a:extLst>
              <a:ext uri="{FF2B5EF4-FFF2-40B4-BE49-F238E27FC236}">
                <a16:creationId xmlns:a16="http://schemas.microsoft.com/office/drawing/2014/main" id="{217C5524-7AD3-42E0-BA75-E80A1C78885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42151" y="2613033"/>
            <a:ext cx="3040031" cy="4148289"/>
          </a:xfrm>
          <a:prstGeom prst="rect">
            <a:avLst/>
          </a:prstGeom>
        </p:spPr>
      </p:pic>
      <p:pic>
        <p:nvPicPr>
          <p:cNvPr id="6" name="Imagem 5">
            <a:extLst>
              <a:ext uri="{FF2B5EF4-FFF2-40B4-BE49-F238E27FC236}">
                <a16:creationId xmlns:a16="http://schemas.microsoft.com/office/drawing/2014/main" id="{02CE0F10-812E-48D5-A92C-7112CD3347F6}"/>
              </a:ext>
            </a:extLst>
          </p:cNvPr>
          <p:cNvPicPr>
            <a:picLocks noChangeAspect="1"/>
          </p:cNvPicPr>
          <p:nvPr/>
        </p:nvPicPr>
        <p:blipFill>
          <a:blip r:embed="rId5"/>
          <a:stretch>
            <a:fillRect/>
          </a:stretch>
        </p:blipFill>
        <p:spPr>
          <a:xfrm>
            <a:off x="1438784" y="2613033"/>
            <a:ext cx="3039918" cy="4148289"/>
          </a:xfrm>
          <a:prstGeom prst="rect">
            <a:avLst/>
          </a:prstGeom>
        </p:spPr>
      </p:pic>
    </p:spTree>
    <p:extLst>
      <p:ext uri="{BB962C8B-B14F-4D97-AF65-F5344CB8AC3E}">
        <p14:creationId xmlns:p14="http://schemas.microsoft.com/office/powerpoint/2010/main" val="28336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5" fill="hold" display="0">
                  <p:stCondLst>
                    <p:cond delay="indefinite"/>
                  </p:stCondLst>
                </p:cTn>
                <p:tgtEl>
                  <p:spTgt spid="4"/>
                </p:tgtEl>
              </p:cMediaNode>
            </p:video>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DACAFC-479C-4A2C-B54B-F7234DC913DC}"/>
              </a:ext>
            </a:extLst>
          </p:cNvPr>
          <p:cNvSpPr>
            <a:spLocks noGrp="1"/>
          </p:cNvSpPr>
          <p:nvPr>
            <p:ph type="title"/>
          </p:nvPr>
        </p:nvSpPr>
        <p:spPr>
          <a:xfrm>
            <a:off x="1312861" y="57151"/>
            <a:ext cx="9905998" cy="671512"/>
          </a:xfrm>
        </p:spPr>
        <p:txBody>
          <a:bodyPr>
            <a:normAutofit/>
          </a:bodyPr>
          <a:lstStyle/>
          <a:p>
            <a:pPr algn="ctr"/>
            <a:r>
              <a:rPr lang="pt-BR" dirty="0">
                <a:latin typeface="Arial" panose="020B0604020202020204" pitchFamily="34" charset="0"/>
                <a:cs typeface="Arial" panose="020B0604020202020204" pitchFamily="34" charset="0"/>
              </a:rPr>
              <a:t>Inteligência artificial</a:t>
            </a:r>
          </a:p>
        </p:txBody>
      </p:sp>
      <p:sp>
        <p:nvSpPr>
          <p:cNvPr id="3" name="Espaço Reservado para Conteúdo 2">
            <a:extLst>
              <a:ext uri="{FF2B5EF4-FFF2-40B4-BE49-F238E27FC236}">
                <a16:creationId xmlns:a16="http://schemas.microsoft.com/office/drawing/2014/main" id="{E89FA761-7286-43CC-B6F9-B79C484DA7DD}"/>
              </a:ext>
            </a:extLst>
          </p:cNvPr>
          <p:cNvSpPr>
            <a:spLocks noGrp="1"/>
          </p:cNvSpPr>
          <p:nvPr>
            <p:ph idx="1"/>
          </p:nvPr>
        </p:nvSpPr>
        <p:spPr>
          <a:xfrm>
            <a:off x="689472" y="1385611"/>
            <a:ext cx="11117264" cy="2964447"/>
          </a:xfrm>
        </p:spPr>
        <p:txBody>
          <a:bodyPr>
            <a:noAutofit/>
          </a:bodyPr>
          <a:lstStyle/>
          <a:p>
            <a:pPr algn="just"/>
            <a:r>
              <a:rPr lang="pt-BR" sz="2800" dirty="0">
                <a:effectLst/>
                <a:latin typeface="Arial" panose="020B0604020202020204" pitchFamily="34" charset="0"/>
                <a:cs typeface="Arial" panose="020B0604020202020204" pitchFamily="34" charset="0"/>
              </a:rPr>
              <a:t>A IA é uma grande aliada na promoção da acessibilidade.</a:t>
            </a:r>
          </a:p>
          <a:p>
            <a:pPr algn="just"/>
            <a:r>
              <a:rPr lang="pt-BR" sz="2800" dirty="0">
                <a:effectLst/>
                <a:latin typeface="Arial" panose="020B0604020202020204" pitchFamily="34" charset="0"/>
                <a:cs typeface="Arial" panose="020B0604020202020204" pitchFamily="34" charset="0"/>
              </a:rPr>
              <a:t>Utilizando a aplicação de reconhecimento de voz como exemplo a IA tem contribuído muito para promover mais inclusão social tanto de pessoas deficientes como também de pessoas que não possuem instrução formal.</a:t>
            </a:r>
          </a:p>
        </p:txBody>
      </p:sp>
    </p:spTree>
    <p:extLst>
      <p:ext uri="{BB962C8B-B14F-4D97-AF65-F5344CB8AC3E}">
        <p14:creationId xmlns:p14="http://schemas.microsoft.com/office/powerpoint/2010/main" val="47190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D7410A37-9266-4F16-8D24-FE923432A9F8}"/>
              </a:ext>
            </a:extLst>
          </p:cNvPr>
          <p:cNvSpPr txBox="1"/>
          <p:nvPr/>
        </p:nvSpPr>
        <p:spPr>
          <a:xfrm>
            <a:off x="3183894" y="2415570"/>
            <a:ext cx="6317294" cy="1200329"/>
          </a:xfrm>
          <a:prstGeom prst="rect">
            <a:avLst/>
          </a:prstGeom>
          <a:noFill/>
        </p:spPr>
        <p:txBody>
          <a:bodyPr wrap="square" rtlCol="0">
            <a:spAutoFit/>
          </a:bodyPr>
          <a:lstStyle/>
          <a:p>
            <a:r>
              <a:rPr lang="pt-BR" sz="7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CONCLUSÃO</a:t>
            </a:r>
          </a:p>
        </p:txBody>
      </p:sp>
      <p:pic>
        <p:nvPicPr>
          <p:cNvPr id="5" name="Google Shape;146;p1" descr="Resultado de imagem para unicarioca logo">
            <a:extLst>
              <a:ext uri="{FF2B5EF4-FFF2-40B4-BE49-F238E27FC236}">
                <a16:creationId xmlns:a16="http://schemas.microsoft.com/office/drawing/2014/main" id="{CD9D2F16-549D-49A7-AD25-BF2869F4DCBB}"/>
              </a:ext>
            </a:extLst>
          </p:cNvPr>
          <p:cNvPicPr preferRelativeResize="0"/>
          <p:nvPr/>
        </p:nvPicPr>
        <p:blipFill rotWithShape="1">
          <a:blip r:embed="rId2">
            <a:alphaModFix/>
            <a:extLst>
              <a:ext uri="{BEBA8EAE-BF5A-486C-A8C5-ECC9F3942E4B}">
                <a14:imgProps xmlns:a14="http://schemas.microsoft.com/office/drawing/2010/main">
                  <a14:imgLayer r:embed="rId3">
                    <a14:imgEffect>
                      <a14:artisticMarker/>
                    </a14:imgEffect>
                  </a14:imgLayer>
                </a14:imgProps>
              </a:ext>
            </a:extLst>
          </a:blip>
          <a:srcRect/>
          <a:stretch/>
        </p:blipFill>
        <p:spPr>
          <a:xfrm>
            <a:off x="4742548" y="0"/>
            <a:ext cx="2706903" cy="900390"/>
          </a:xfrm>
          <a:prstGeom prst="rect">
            <a:avLst/>
          </a:prstGeom>
          <a:noFill/>
          <a:ln>
            <a:noFill/>
          </a:ln>
        </p:spPr>
      </p:pic>
    </p:spTree>
    <p:extLst>
      <p:ext uri="{BB962C8B-B14F-4D97-AF65-F5344CB8AC3E}">
        <p14:creationId xmlns:p14="http://schemas.microsoft.com/office/powerpoint/2010/main" val="151601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E9B29B24-3EEF-4E5D-BA47-FD1BE195BF8F}"/>
              </a:ext>
            </a:extLst>
          </p:cNvPr>
          <p:cNvSpPr txBox="1"/>
          <p:nvPr/>
        </p:nvSpPr>
        <p:spPr>
          <a:xfrm>
            <a:off x="898338" y="886673"/>
            <a:ext cx="11103162" cy="5548955"/>
          </a:xfrm>
          <a:prstGeom prst="rect">
            <a:avLst/>
          </a:prstGeom>
          <a:noFill/>
        </p:spPr>
        <p:txBody>
          <a:bodyPr wrap="square" rtlCol="0">
            <a:spAutoFit/>
          </a:bodyPr>
          <a:lstStyle/>
          <a:p>
            <a:pPr marL="342900" indent="-342900" algn="just">
              <a:buFont typeface="Arial" panose="020B0604020202020204" pitchFamily="34" charset="0"/>
              <a:buChar char="•"/>
            </a:pPr>
            <a:r>
              <a:rPr lang="pt-BR" sz="2400" b="0" i="0" dirty="0">
                <a:effectLst/>
                <a:latin typeface="Arial" panose="020B0604020202020204" pitchFamily="34" charset="0"/>
                <a:cs typeface="Arial" panose="020B0604020202020204" pitchFamily="34" charset="0"/>
              </a:rPr>
              <a:t>A Inteligência Artificial (IA) é um campo da ciência, cujo propósito é estudar, desenvolver e empregar máquinas para realizarem atividades humanas de maneira autônoma.</a:t>
            </a:r>
            <a:endParaRPr lang="pt-BR" sz="2400" dirty="0">
              <a:latin typeface="Arial" panose="020B0604020202020204" pitchFamily="34" charset="0"/>
              <a:cs typeface="Arial" panose="020B0604020202020204" pitchFamily="34" charset="0"/>
            </a:endParaRPr>
          </a:p>
          <a:p>
            <a:pPr marL="241300" indent="-228600" algn="just">
              <a:lnSpc>
                <a:spcPct val="100000"/>
              </a:lnSpc>
              <a:spcBef>
                <a:spcPts val="1870"/>
              </a:spcBef>
              <a:buFont typeface="Arial MT"/>
              <a:buChar char="•"/>
              <a:tabLst>
                <a:tab pos="241300" algn="l"/>
              </a:tabLst>
            </a:pPr>
            <a:r>
              <a:rPr lang="pt-BR" sz="2400" dirty="0">
                <a:latin typeface="Arial" panose="020B0604020202020204" pitchFamily="34" charset="0"/>
                <a:cs typeface="Arial" panose="020B0604020202020204" pitchFamily="34" charset="0"/>
              </a:rPr>
              <a:t>Possui métodos ou dispositivos computacionais:</a:t>
            </a:r>
          </a:p>
          <a:p>
            <a:pPr marL="698500" marR="5080" lvl="1" indent="-228600" algn="just">
              <a:lnSpc>
                <a:spcPct val="120000"/>
              </a:lnSpc>
              <a:spcBef>
                <a:spcPts val="560"/>
              </a:spcBef>
              <a:buClr>
                <a:srgbClr val="000000"/>
              </a:buClr>
              <a:buFont typeface="Arial MT"/>
              <a:buChar char="•"/>
              <a:tabLst>
                <a:tab pos="698500" algn="l"/>
              </a:tabLst>
            </a:pPr>
            <a:r>
              <a:rPr lang="pt-BR" sz="2400" dirty="0">
                <a:latin typeface="Arial" panose="020B0604020202020204" pitchFamily="34" charset="0"/>
                <a:cs typeface="Arial" panose="020B0604020202020204" pitchFamily="34" charset="0"/>
              </a:rPr>
              <a:t>Simulam a capacidade humana de raciocinar, perceber, tomar  decisões e resolver problemas.</a:t>
            </a:r>
          </a:p>
          <a:p>
            <a:pPr marL="698500" marR="5080" lvl="1" indent="-228600" algn="just">
              <a:lnSpc>
                <a:spcPct val="120000"/>
              </a:lnSpc>
              <a:spcBef>
                <a:spcPts val="560"/>
              </a:spcBef>
              <a:buClr>
                <a:srgbClr val="000000"/>
              </a:buClr>
              <a:buFont typeface="Arial MT"/>
              <a:buChar char="•"/>
              <a:tabLst>
                <a:tab pos="698500" algn="l"/>
              </a:tabLst>
            </a:pPr>
            <a:r>
              <a:rPr lang="pt-BR" sz="2400" dirty="0">
                <a:latin typeface="Arial" panose="020B0604020202020204" pitchFamily="34" charset="0"/>
                <a:cs typeface="Arial" panose="020B0604020202020204" pitchFamily="34" charset="0"/>
              </a:rPr>
              <a:t>Em resumo, simula a capacidade de ser inteligente.</a:t>
            </a:r>
          </a:p>
          <a:p>
            <a:pPr marL="698500" marR="5080" lvl="1" indent="-228600" algn="just">
              <a:lnSpc>
                <a:spcPct val="120000"/>
              </a:lnSpc>
              <a:spcBef>
                <a:spcPts val="560"/>
              </a:spcBef>
              <a:buClr>
                <a:srgbClr val="000000"/>
              </a:buClr>
              <a:buFont typeface="Arial MT"/>
              <a:buChar char="•"/>
              <a:tabLst>
                <a:tab pos="698500" algn="l"/>
              </a:tabLst>
            </a:pPr>
            <a:r>
              <a:rPr lang="pt-BR" sz="2400" dirty="0">
                <a:latin typeface="Arial" panose="020B0604020202020204" pitchFamily="34" charset="0"/>
                <a:cs typeface="Arial" panose="020B0604020202020204" pitchFamily="34" charset="0"/>
              </a:rPr>
              <a:t>Por capacidade de ser inteligente devemos entender atividades que somente um ser humano seria capaz de efetuar. Dentro destas atividades podem ser citadas aquelas que envolvem tarefas de raciocínio (planejamento e estratégia) e percepção (reconhecimento de imagens, sons, etc.), entre outras.</a:t>
            </a:r>
          </a:p>
        </p:txBody>
      </p:sp>
      <p:sp>
        <p:nvSpPr>
          <p:cNvPr id="9" name="Título 3">
            <a:extLst>
              <a:ext uri="{FF2B5EF4-FFF2-40B4-BE49-F238E27FC236}">
                <a16:creationId xmlns:a16="http://schemas.microsoft.com/office/drawing/2014/main" id="{97634768-2043-4318-9C09-56EF9DD62C12}"/>
              </a:ext>
            </a:extLst>
          </p:cNvPr>
          <p:cNvSpPr txBox="1">
            <a:spLocks noGrp="1"/>
          </p:cNvSpPr>
          <p:nvPr>
            <p:ph type="title"/>
          </p:nvPr>
        </p:nvSpPr>
        <p:spPr>
          <a:xfrm>
            <a:off x="1184275" y="172053"/>
            <a:ext cx="9906000" cy="590931"/>
          </a:xfrm>
          <a:prstGeom prst="rect">
            <a:avLst/>
          </a:prstGeom>
          <a:noFill/>
        </p:spPr>
        <p:txBody>
          <a:bodyPr wrap="square" rtlCol="0">
            <a:spAutoFit/>
          </a:bodyPr>
          <a:lstStyle/>
          <a:p>
            <a:pPr algn="ctr"/>
            <a:r>
              <a:rPr lang="pt-BR" sz="3000" dirty="0">
                <a:latin typeface="Arial" panose="020B0604020202020204" pitchFamily="34" charset="0"/>
                <a:cs typeface="Arial" panose="020B0604020202020204" pitchFamily="34" charset="0"/>
              </a:rPr>
              <a:t>O </a:t>
            </a:r>
            <a:r>
              <a:rPr lang="pt-BR" dirty="0"/>
              <a:t>que</a:t>
            </a:r>
            <a:r>
              <a:rPr lang="pt-BR" sz="3000" dirty="0">
                <a:latin typeface="Arial" panose="020B0604020202020204" pitchFamily="34" charset="0"/>
                <a:cs typeface="Arial" panose="020B0604020202020204" pitchFamily="34" charset="0"/>
              </a:rPr>
              <a:t> é Inteligência Artificial?</a:t>
            </a:r>
          </a:p>
        </p:txBody>
      </p:sp>
    </p:spTree>
    <p:extLst>
      <p:ext uri="{BB962C8B-B14F-4D97-AF65-F5344CB8AC3E}">
        <p14:creationId xmlns:p14="http://schemas.microsoft.com/office/powerpoint/2010/main" val="262452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18AF79-79CD-4947-A894-8DF5CC23D398}"/>
              </a:ext>
            </a:extLst>
          </p:cNvPr>
          <p:cNvSpPr>
            <a:spLocks noGrp="1"/>
          </p:cNvSpPr>
          <p:nvPr>
            <p:ph type="title"/>
          </p:nvPr>
        </p:nvSpPr>
        <p:spPr>
          <a:xfrm>
            <a:off x="1656590" y="42863"/>
            <a:ext cx="8961372" cy="828675"/>
          </a:xfrm>
        </p:spPr>
        <p:txBody>
          <a:bodyPr/>
          <a:lstStyle/>
          <a:p>
            <a:r>
              <a:rPr lang="pt-BR" dirty="0">
                <a:latin typeface="Arial" panose="020B0604020202020204" pitchFamily="34" charset="0"/>
                <a:cs typeface="Arial" panose="020B0604020202020204" pitchFamily="34" charset="0"/>
              </a:rPr>
              <a:t>HISTÓRIA DA INTELIGÊNCIA ARTIFICIAL</a:t>
            </a:r>
          </a:p>
        </p:txBody>
      </p:sp>
      <p:sp>
        <p:nvSpPr>
          <p:cNvPr id="3" name="Espaço Reservado para Conteúdo 2">
            <a:extLst>
              <a:ext uri="{FF2B5EF4-FFF2-40B4-BE49-F238E27FC236}">
                <a16:creationId xmlns:a16="http://schemas.microsoft.com/office/drawing/2014/main" id="{072EC647-4F56-4653-B6E5-B4DEF0A4853F}"/>
              </a:ext>
            </a:extLst>
          </p:cNvPr>
          <p:cNvSpPr>
            <a:spLocks noGrp="1"/>
          </p:cNvSpPr>
          <p:nvPr>
            <p:ph idx="1"/>
          </p:nvPr>
        </p:nvSpPr>
        <p:spPr>
          <a:xfrm>
            <a:off x="628651" y="699864"/>
            <a:ext cx="11458575" cy="5915249"/>
          </a:xfrm>
        </p:spPr>
        <p:txBody>
          <a:bodyPr>
            <a:noAutofit/>
          </a:bodyPr>
          <a:lstStyle/>
          <a:p>
            <a:pPr algn="just">
              <a:lnSpc>
                <a:spcPts val="3840"/>
              </a:lnSpc>
              <a:spcBef>
                <a:spcPts val="0"/>
              </a:spcBef>
            </a:pPr>
            <a:r>
              <a:rPr lang="pt-BR" sz="2800" dirty="0">
                <a:effectLst/>
                <a:latin typeface="Arial" panose="020B0604020202020204" pitchFamily="34" charset="0"/>
                <a:cs typeface="Arial" panose="020B0604020202020204" pitchFamily="34" charset="0"/>
              </a:rPr>
              <a:t>Idealizada em tempos antigos por cientistas e até filósofos.</a:t>
            </a:r>
          </a:p>
          <a:p>
            <a:pPr algn="just">
              <a:lnSpc>
                <a:spcPts val="3840"/>
              </a:lnSpc>
              <a:spcBef>
                <a:spcPts val="0"/>
              </a:spcBef>
            </a:pPr>
            <a:r>
              <a:rPr lang="pt-BR" sz="2800" dirty="0">
                <a:effectLst/>
                <a:latin typeface="Arial" panose="020B0604020202020204" pitchFamily="34" charset="0"/>
                <a:cs typeface="Arial" panose="020B0604020202020204" pitchFamily="34" charset="0"/>
              </a:rPr>
              <a:t>Não existiam sistemas que faziam coisas por si próprios, porém já existia a ideia de uma inteligência não humana que pensasse  por si própria.</a:t>
            </a:r>
          </a:p>
          <a:p>
            <a:pPr marL="241300" indent="-228600" algn="just">
              <a:lnSpc>
                <a:spcPts val="3840"/>
              </a:lnSpc>
              <a:spcBef>
                <a:spcPts val="0"/>
              </a:spcBef>
              <a:buFont typeface="Arial MT"/>
              <a:buChar char="•"/>
              <a:tabLst>
                <a:tab pos="241300" algn="l"/>
              </a:tabLst>
            </a:pPr>
            <a:r>
              <a:rPr lang="pt-BR" sz="2800" dirty="0">
                <a:effectLst/>
                <a:latin typeface="Arial" panose="020B0604020202020204" pitchFamily="34" charset="0"/>
                <a:cs typeface="Arial" panose="020B0604020202020204" pitchFamily="34" charset="0"/>
              </a:rPr>
              <a:t>Com o avanço da tecnologia e com a Segunda Guerra Mundial surgiu a necessidade de desenvolver tecnologias para impulsionar a  indústria bélica nos anos 40.</a:t>
            </a:r>
          </a:p>
          <a:p>
            <a:pPr algn="just">
              <a:lnSpc>
                <a:spcPts val="3840"/>
              </a:lnSpc>
              <a:spcBef>
                <a:spcPts val="0"/>
              </a:spcBef>
            </a:pPr>
            <a:r>
              <a:rPr lang="pt-BR" sz="2800" b="1" dirty="0">
                <a:effectLst/>
                <a:latin typeface="Arial" panose="020B0604020202020204" pitchFamily="34" charset="0"/>
                <a:cs typeface="Arial" panose="020B0604020202020204" pitchFamily="34" charset="0"/>
              </a:rPr>
              <a:t>Anos 50: </a:t>
            </a:r>
            <a:r>
              <a:rPr lang="pt-BR" sz="2800" dirty="0">
                <a:effectLst/>
                <a:latin typeface="Arial" panose="020B0604020202020204" pitchFamily="34" charset="0"/>
                <a:cs typeface="Arial" panose="020B0604020202020204" pitchFamily="34" charset="0"/>
              </a:rPr>
              <a:t>Nesta década iniciou-se o estudo, na linha de pesquisa psicológica, da utilização da lógica de estratégia para finalidades matemáticas, como a prova de teoremas. Iniciou-se também a modelagem através de regras de produção, regras estas baseadas na lógica de predicados;</a:t>
            </a:r>
            <a:endParaRPr lang="pt-BR" sz="3200" dirty="0"/>
          </a:p>
        </p:txBody>
      </p:sp>
    </p:spTree>
    <p:extLst>
      <p:ext uri="{BB962C8B-B14F-4D97-AF65-F5344CB8AC3E}">
        <p14:creationId xmlns:p14="http://schemas.microsoft.com/office/powerpoint/2010/main" val="383966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F6AD74F-D1EF-4749-9AA7-D810ED1BE100}"/>
              </a:ext>
            </a:extLst>
          </p:cNvPr>
          <p:cNvSpPr>
            <a:spLocks noGrp="1"/>
          </p:cNvSpPr>
          <p:nvPr>
            <p:ph idx="1"/>
          </p:nvPr>
        </p:nvSpPr>
        <p:spPr>
          <a:xfrm>
            <a:off x="1112837" y="828420"/>
            <a:ext cx="3530600" cy="511468"/>
          </a:xfrm>
        </p:spPr>
        <p:txBody>
          <a:bodyPr>
            <a:noAutofit/>
          </a:bodyPr>
          <a:lstStyle/>
          <a:p>
            <a:r>
              <a:rPr lang="pt-BR" sz="2800" dirty="0">
                <a:effectLst/>
                <a:latin typeface="Arial" panose="020B0604020202020204" pitchFamily="34" charset="0"/>
                <a:cs typeface="Arial" panose="020B0604020202020204" pitchFamily="34" charset="0"/>
              </a:rPr>
              <a:t>O Teste de Turing</a:t>
            </a:r>
          </a:p>
          <a:p>
            <a:endParaRPr lang="pt-BR" dirty="0"/>
          </a:p>
        </p:txBody>
      </p:sp>
      <p:sp>
        <p:nvSpPr>
          <p:cNvPr id="4" name="Título 1">
            <a:extLst>
              <a:ext uri="{FF2B5EF4-FFF2-40B4-BE49-F238E27FC236}">
                <a16:creationId xmlns:a16="http://schemas.microsoft.com/office/drawing/2014/main" id="{32D9EE52-211D-42FD-A9EF-6AB800B87B87}"/>
              </a:ext>
            </a:extLst>
          </p:cNvPr>
          <p:cNvSpPr>
            <a:spLocks noGrp="1"/>
          </p:cNvSpPr>
          <p:nvPr>
            <p:ph type="title"/>
          </p:nvPr>
        </p:nvSpPr>
        <p:spPr>
          <a:xfrm>
            <a:off x="1255712" y="-3729"/>
            <a:ext cx="9906000" cy="775255"/>
          </a:xfrm>
        </p:spPr>
        <p:txBody>
          <a:bodyPr/>
          <a:lstStyle/>
          <a:p>
            <a:pPr algn="ctr"/>
            <a:r>
              <a:rPr lang="pt-BR" dirty="0">
                <a:latin typeface="Arial" panose="020B0604020202020204" pitchFamily="34" charset="0"/>
                <a:cs typeface="Arial" panose="020B0604020202020204" pitchFamily="34" charset="0"/>
              </a:rPr>
              <a:t>HISTÓRIA DA </a:t>
            </a:r>
            <a:r>
              <a:rPr lang="pt-BR" dirty="0"/>
              <a:t>INTELIGÊNCIA</a:t>
            </a:r>
            <a:r>
              <a:rPr lang="pt-BR" dirty="0">
                <a:latin typeface="Arial" panose="020B0604020202020204" pitchFamily="34" charset="0"/>
                <a:cs typeface="Arial" panose="020B0604020202020204" pitchFamily="34" charset="0"/>
              </a:rPr>
              <a:t> ARTIFICIAL</a:t>
            </a:r>
          </a:p>
        </p:txBody>
      </p:sp>
      <p:sp>
        <p:nvSpPr>
          <p:cNvPr id="8" name="CaixaDeTexto 7">
            <a:extLst>
              <a:ext uri="{FF2B5EF4-FFF2-40B4-BE49-F238E27FC236}">
                <a16:creationId xmlns:a16="http://schemas.microsoft.com/office/drawing/2014/main" id="{1010632B-C3CC-468D-864A-FAC08C77B52B}"/>
              </a:ext>
            </a:extLst>
          </p:cNvPr>
          <p:cNvSpPr txBox="1"/>
          <p:nvPr/>
        </p:nvSpPr>
        <p:spPr>
          <a:xfrm>
            <a:off x="7972427" y="2895969"/>
            <a:ext cx="4171949" cy="2677656"/>
          </a:xfrm>
          <a:prstGeom prst="rect">
            <a:avLst/>
          </a:prstGeom>
          <a:noFill/>
        </p:spPr>
        <p:txBody>
          <a:bodyPr wrap="square" rtlCol="0">
            <a:spAutoFit/>
          </a:bodyPr>
          <a:lstStyle/>
          <a:p>
            <a:pPr algn="just"/>
            <a:r>
              <a:rPr lang="pt-BR" sz="2400" dirty="0">
                <a:latin typeface="Arial" panose="020B0604020202020204" pitchFamily="34" charset="0"/>
                <a:cs typeface="Arial" panose="020B0604020202020204" pitchFamily="34" charset="0"/>
              </a:rPr>
              <a:t>Para afirmar que o computador é inteligente é necessário que o operador não consiga discernir quem é o computador e quem é o humano, mediante suas respostas.</a:t>
            </a:r>
          </a:p>
        </p:txBody>
      </p:sp>
      <p:pic>
        <p:nvPicPr>
          <p:cNvPr id="2052" name="Picture 4" descr="Como funciona o Teste de Turing">
            <a:extLst>
              <a:ext uri="{FF2B5EF4-FFF2-40B4-BE49-F238E27FC236}">
                <a16:creationId xmlns:a16="http://schemas.microsoft.com/office/drawing/2014/main" id="{78041E2E-64A1-4CBF-905D-84861B041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45" y="2938831"/>
            <a:ext cx="7898257" cy="2819032"/>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9E87954C-6CA6-4F18-91E9-2A6C14A3BE98}"/>
              </a:ext>
            </a:extLst>
          </p:cNvPr>
          <p:cNvSpPr txBox="1"/>
          <p:nvPr/>
        </p:nvSpPr>
        <p:spPr>
          <a:xfrm>
            <a:off x="835965" y="1446862"/>
            <a:ext cx="11017250" cy="1384995"/>
          </a:xfrm>
          <a:prstGeom prst="rect">
            <a:avLst/>
          </a:prstGeom>
          <a:noFill/>
        </p:spPr>
        <p:txBody>
          <a:bodyPr wrap="square" rtlCol="0">
            <a:spAutoFit/>
          </a:bodyPr>
          <a:lstStyle/>
          <a:p>
            <a:pPr algn="just"/>
            <a:r>
              <a:rPr lang="pt-BR" sz="2800" dirty="0">
                <a:effectLst/>
                <a:latin typeface="Arial" panose="020B0604020202020204" pitchFamily="34" charset="0"/>
                <a:cs typeface="Arial" panose="020B0604020202020204" pitchFamily="34" charset="0"/>
              </a:rPr>
              <a:t>Allan Turing publicou o artigo que levantava a hipótese de que as  máquinas seriam capazes de reproduzir a capacidade humana de  pensar e agir.</a:t>
            </a:r>
            <a:endParaRPr lang="pt-BR" sz="2400" dirty="0"/>
          </a:p>
        </p:txBody>
      </p:sp>
    </p:spTree>
    <p:extLst>
      <p:ext uri="{BB962C8B-B14F-4D97-AF65-F5344CB8AC3E}">
        <p14:creationId xmlns:p14="http://schemas.microsoft.com/office/powerpoint/2010/main" val="367425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416BFF1F-6413-4A11-A5E3-8AD11CEF1303}"/>
              </a:ext>
            </a:extLst>
          </p:cNvPr>
          <p:cNvSpPr>
            <a:spLocks noGrp="1"/>
          </p:cNvSpPr>
          <p:nvPr>
            <p:ph idx="1"/>
          </p:nvPr>
        </p:nvSpPr>
        <p:spPr>
          <a:xfrm>
            <a:off x="505144" y="1287262"/>
            <a:ext cx="11181711" cy="5113538"/>
          </a:xfrm>
        </p:spPr>
        <p:txBody>
          <a:bodyPr anchor="ctr">
            <a:noAutofit/>
          </a:bodyPr>
          <a:lstStyle/>
          <a:p>
            <a:pPr algn="just">
              <a:spcBef>
                <a:spcPts val="0"/>
              </a:spcBef>
            </a:pPr>
            <a:r>
              <a:rPr lang="pt-BR" sz="2800" b="1" dirty="0">
                <a:effectLst/>
                <a:latin typeface="Arial" panose="020B0604020202020204" pitchFamily="34" charset="0"/>
                <a:cs typeface="Arial" panose="020B0604020202020204" pitchFamily="34" charset="0"/>
              </a:rPr>
              <a:t>Anos 60:   </a:t>
            </a:r>
            <a:r>
              <a:rPr lang="pt-BR" sz="2800" dirty="0">
                <a:effectLst/>
                <a:latin typeface="Arial" panose="020B0604020202020204" pitchFamily="34" charset="0"/>
                <a:cs typeface="Arial" panose="020B0604020202020204" pitchFamily="34" charset="0"/>
              </a:rPr>
              <a:t>Na linha biológica, prosseguiram os desenvolvimentos de conceitos relativos às redes neurais artificiais com o aprimoramento do modelo Perceptron e o surgimento de uma variante, o Adaline. Ambos utilizavam as mesmas ideias de rede, porém a lógica de aprendizado os diferenciava;</a:t>
            </a:r>
          </a:p>
          <a:p>
            <a:pPr algn="just"/>
            <a:r>
              <a:rPr lang="pt-BR" sz="2800" b="1" dirty="0">
                <a:effectLst/>
                <a:latin typeface="Arial" panose="020B0604020202020204" pitchFamily="34" charset="0"/>
                <a:cs typeface="Arial" panose="020B0604020202020204" pitchFamily="34" charset="0"/>
              </a:rPr>
              <a:t>Anos 70: </a:t>
            </a:r>
            <a:r>
              <a:rPr lang="pt-BR" sz="2800" dirty="0">
                <a:effectLst/>
                <a:latin typeface="Arial" panose="020B0604020202020204" pitchFamily="34" charset="0"/>
                <a:cs typeface="Arial" panose="020B0604020202020204" pitchFamily="34" charset="0"/>
              </a:rPr>
              <a:t>Surgimento dos sistemas especialistas;</a:t>
            </a:r>
          </a:p>
          <a:p>
            <a:pPr algn="just"/>
            <a:r>
              <a:rPr lang="pt-BR" sz="2800" b="1" dirty="0">
                <a:effectLst/>
                <a:latin typeface="Arial" panose="020B0604020202020204" pitchFamily="34" charset="0"/>
                <a:cs typeface="Arial" panose="020B0604020202020204" pitchFamily="34" charset="0"/>
              </a:rPr>
              <a:t>Anos 80: </a:t>
            </a:r>
            <a:r>
              <a:rPr lang="pt-BR" sz="2800" dirty="0">
                <a:effectLst/>
                <a:latin typeface="Arial" panose="020B0604020202020204" pitchFamily="34" charset="0"/>
                <a:cs typeface="Arial" panose="020B0604020202020204" pitchFamily="34" charset="0"/>
              </a:rPr>
              <a:t>Interfaces inteligentes, sistemas de apoio à decisão, controle de robôs ;</a:t>
            </a:r>
          </a:p>
          <a:p>
            <a:pPr algn="just"/>
            <a:r>
              <a:rPr lang="pt-BR" sz="2800" b="1" dirty="0">
                <a:effectLst/>
                <a:latin typeface="Arial" panose="020B0604020202020204" pitchFamily="34" charset="0"/>
                <a:cs typeface="Arial" panose="020B0604020202020204" pitchFamily="34" charset="0"/>
              </a:rPr>
              <a:t>Anos 90: </a:t>
            </a:r>
            <a:r>
              <a:rPr lang="pt-BR" sz="2800" dirty="0">
                <a:effectLst/>
                <a:latin typeface="Arial" panose="020B0604020202020204" pitchFamily="34" charset="0"/>
                <a:cs typeface="Arial" panose="020B0604020202020204" pitchFamily="34" charset="0"/>
              </a:rPr>
              <a:t>Redes neurais;</a:t>
            </a:r>
          </a:p>
        </p:txBody>
      </p:sp>
      <p:sp>
        <p:nvSpPr>
          <p:cNvPr id="4" name="Título 1">
            <a:extLst>
              <a:ext uri="{FF2B5EF4-FFF2-40B4-BE49-F238E27FC236}">
                <a16:creationId xmlns:a16="http://schemas.microsoft.com/office/drawing/2014/main" id="{0CB10504-D1BF-4A7C-9FF8-C470473CBBD5}"/>
              </a:ext>
            </a:extLst>
          </p:cNvPr>
          <p:cNvSpPr>
            <a:spLocks noGrp="1"/>
          </p:cNvSpPr>
          <p:nvPr>
            <p:ph type="title"/>
          </p:nvPr>
        </p:nvSpPr>
        <p:spPr>
          <a:xfrm>
            <a:off x="1475183" y="57150"/>
            <a:ext cx="8934742" cy="942975"/>
          </a:xfrm>
        </p:spPr>
        <p:txBody>
          <a:bodyPr anchor="ctr"/>
          <a:lstStyle/>
          <a:p>
            <a:pPr algn="just"/>
            <a:r>
              <a:rPr lang="pt-BR" dirty="0">
                <a:latin typeface="Arial" panose="020B0604020202020204" pitchFamily="34" charset="0"/>
                <a:cs typeface="Arial" panose="020B0604020202020204" pitchFamily="34" charset="0"/>
              </a:rPr>
              <a:t>HISTÓRIA DA INTELIGÊNCIA ARTIFICIAL</a:t>
            </a:r>
          </a:p>
        </p:txBody>
      </p:sp>
    </p:spTree>
    <p:extLst>
      <p:ext uri="{BB962C8B-B14F-4D97-AF65-F5344CB8AC3E}">
        <p14:creationId xmlns:p14="http://schemas.microsoft.com/office/powerpoint/2010/main" val="141114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BC618DDC-EE1B-4722-B02F-BE5DE7918125}"/>
              </a:ext>
            </a:extLst>
          </p:cNvPr>
          <p:cNvSpPr>
            <a:spLocks noGrp="1"/>
          </p:cNvSpPr>
          <p:nvPr>
            <p:ph type="title"/>
          </p:nvPr>
        </p:nvSpPr>
        <p:spPr>
          <a:xfrm>
            <a:off x="3913102" y="-5244"/>
            <a:ext cx="4616535" cy="771525"/>
          </a:xfrm>
        </p:spPr>
        <p:txBody>
          <a:bodyPr>
            <a:normAutofit fontScale="90000"/>
          </a:bodyPr>
          <a:lstStyle/>
          <a:p>
            <a:r>
              <a:rPr lang="pt-BR" dirty="0">
                <a:latin typeface="Arial" panose="020B0604020202020204" pitchFamily="34" charset="0"/>
                <a:cs typeface="Arial" panose="020B0604020202020204" pitchFamily="34" charset="0"/>
              </a:rPr>
              <a:t>Conceitos</a:t>
            </a:r>
            <a:r>
              <a:rPr lang="pt-BR" dirty="0"/>
              <a:t> Básicos</a:t>
            </a:r>
          </a:p>
        </p:txBody>
      </p:sp>
      <p:sp>
        <p:nvSpPr>
          <p:cNvPr id="7" name="CaixaDeTexto 6">
            <a:extLst>
              <a:ext uri="{FF2B5EF4-FFF2-40B4-BE49-F238E27FC236}">
                <a16:creationId xmlns:a16="http://schemas.microsoft.com/office/drawing/2014/main" id="{2BEDE451-DCBA-45F5-A0DA-C87456BDF530}"/>
              </a:ext>
            </a:extLst>
          </p:cNvPr>
          <p:cNvSpPr txBox="1"/>
          <p:nvPr/>
        </p:nvSpPr>
        <p:spPr>
          <a:xfrm>
            <a:off x="761509" y="673690"/>
            <a:ext cx="10919719" cy="830997"/>
          </a:xfrm>
          <a:prstGeom prst="rect">
            <a:avLst/>
          </a:prstGeom>
          <a:noFill/>
        </p:spPr>
        <p:txBody>
          <a:bodyPr wrap="square" rtlCol="0">
            <a:spAutoFit/>
          </a:bodyPr>
          <a:lstStyle/>
          <a:p>
            <a:pPr marL="241300" indent="-228600" algn="just">
              <a:lnSpc>
                <a:spcPct val="100000"/>
              </a:lnSpc>
              <a:spcBef>
                <a:spcPts val="1605"/>
              </a:spcBef>
              <a:buClr>
                <a:srgbClr val="000000"/>
              </a:buClr>
              <a:buFont typeface="Arial MT"/>
              <a:buChar char="•"/>
              <a:tabLst>
                <a:tab pos="241300" algn="l"/>
              </a:tabLst>
            </a:pPr>
            <a:r>
              <a:rPr lang="pt-BR" sz="2400" dirty="0">
                <a:latin typeface="Arial" panose="020B0604020202020204" pitchFamily="34" charset="0"/>
                <a:cs typeface="Arial" panose="020B0604020202020204" pitchFamily="34" charset="0"/>
              </a:rPr>
              <a:t>Atualmente, a IA abrange uma enorme variedade de subcampos em diferentes áreas:</a:t>
            </a:r>
          </a:p>
        </p:txBody>
      </p:sp>
      <p:pic>
        <p:nvPicPr>
          <p:cNvPr id="9" name="Imagem 8">
            <a:extLst>
              <a:ext uri="{FF2B5EF4-FFF2-40B4-BE49-F238E27FC236}">
                <a16:creationId xmlns:a16="http://schemas.microsoft.com/office/drawing/2014/main" id="{BD3F5649-A02D-47C8-BACD-88EF39514964}"/>
              </a:ext>
            </a:extLst>
          </p:cNvPr>
          <p:cNvPicPr>
            <a:picLocks noChangeAspect="1"/>
          </p:cNvPicPr>
          <p:nvPr/>
        </p:nvPicPr>
        <p:blipFill>
          <a:blip r:embed="rId2"/>
          <a:stretch>
            <a:fillRect/>
          </a:stretch>
        </p:blipFill>
        <p:spPr>
          <a:xfrm>
            <a:off x="1575905" y="1412095"/>
            <a:ext cx="8304533" cy="5417330"/>
          </a:xfrm>
          <a:prstGeom prst="rect">
            <a:avLst/>
          </a:prstGeom>
        </p:spPr>
      </p:pic>
    </p:spTree>
    <p:extLst>
      <p:ext uri="{BB962C8B-B14F-4D97-AF65-F5344CB8AC3E}">
        <p14:creationId xmlns:p14="http://schemas.microsoft.com/office/powerpoint/2010/main" val="340107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B2B573F5-14F5-4962-8502-6B283D5AF6B2}"/>
              </a:ext>
            </a:extLst>
          </p:cNvPr>
          <p:cNvSpPr>
            <a:spLocks noGrp="1"/>
          </p:cNvSpPr>
          <p:nvPr>
            <p:ph idx="1"/>
          </p:nvPr>
        </p:nvSpPr>
        <p:spPr>
          <a:xfrm>
            <a:off x="812800" y="682300"/>
            <a:ext cx="11188700" cy="5961388"/>
          </a:xfrm>
        </p:spPr>
        <p:txBody>
          <a:bodyPr>
            <a:noAutofit/>
          </a:bodyPr>
          <a:lstStyle/>
          <a:p>
            <a:pPr marL="241300" indent="-228600">
              <a:lnSpc>
                <a:spcPct val="100000"/>
              </a:lnSpc>
              <a:spcBef>
                <a:spcPts val="1680"/>
              </a:spcBef>
              <a:buFont typeface="Arial MT"/>
              <a:buChar char="•"/>
              <a:tabLst>
                <a:tab pos="241300" algn="l"/>
              </a:tabLst>
            </a:pPr>
            <a:r>
              <a:rPr lang="pt-BR" dirty="0">
                <a:effectLst/>
                <a:latin typeface="Arial" panose="020B0604020202020204" pitchFamily="34" charset="0"/>
                <a:cs typeface="Arial" panose="020B0604020202020204" pitchFamily="34" charset="0"/>
              </a:rPr>
              <a:t>São várias as aplicações na vida real da inteligência artificial:</a:t>
            </a:r>
          </a:p>
          <a:p>
            <a:pPr marL="698500" marR="271780" lvl="1" indent="-228600">
              <a:lnSpc>
                <a:spcPct val="120000"/>
              </a:lnSpc>
              <a:spcBef>
                <a:spcPts val="525"/>
              </a:spcBef>
              <a:buFont typeface="Arial MT"/>
              <a:buChar char="•"/>
              <a:tabLst>
                <a:tab pos="698500" algn="l"/>
              </a:tabLst>
            </a:pPr>
            <a:r>
              <a:rPr lang="pt-BR" sz="2400" dirty="0">
                <a:effectLst/>
                <a:latin typeface="Arial" panose="020B0604020202020204" pitchFamily="34" charset="0"/>
                <a:cs typeface="Arial" panose="020B0604020202020204" pitchFamily="34" charset="0"/>
              </a:rPr>
              <a:t>Jogos, aplicativos de segurança para sistemas informacionais, robótica (robôs auxiliares), dispositivos para reconhecimentos de voz, programas de diagnósticos médicos e muito mais.</a:t>
            </a:r>
          </a:p>
          <a:p>
            <a:pPr marL="241300" marR="112395" indent="-228600">
              <a:lnSpc>
                <a:spcPct val="120100"/>
              </a:lnSpc>
              <a:spcBef>
                <a:spcPts val="100"/>
              </a:spcBef>
              <a:buFont typeface="Arial MT"/>
              <a:buChar char="•"/>
              <a:tabLst>
                <a:tab pos="241300" algn="l"/>
              </a:tabLst>
            </a:pPr>
            <a:r>
              <a:rPr lang="pt-BR" dirty="0">
                <a:effectLst/>
                <a:latin typeface="Arial" panose="020B0604020202020204" pitchFamily="34" charset="0"/>
                <a:cs typeface="Arial" panose="020B0604020202020204" pitchFamily="34" charset="0"/>
              </a:rPr>
              <a:t>Os robôs inteligentes podem ser de grande utilidade para os  humanos:</a:t>
            </a:r>
          </a:p>
          <a:p>
            <a:pPr marL="698500" lvl="1" indent="-228600">
              <a:lnSpc>
                <a:spcPct val="100000"/>
              </a:lnSpc>
              <a:spcBef>
                <a:spcPts val="1160"/>
              </a:spcBef>
              <a:buFont typeface="Arial MT"/>
              <a:buChar char="•"/>
              <a:tabLst>
                <a:tab pos="698500" algn="l"/>
              </a:tabLst>
            </a:pPr>
            <a:r>
              <a:rPr lang="pt-BR" sz="2400" dirty="0">
                <a:effectLst/>
                <a:latin typeface="Arial" panose="020B0604020202020204" pitchFamily="34" charset="0"/>
                <a:cs typeface="Arial" panose="020B0604020202020204" pitchFamily="34" charset="0"/>
              </a:rPr>
              <a:t>Agindo na medicina</a:t>
            </a:r>
          </a:p>
          <a:p>
            <a:pPr marL="698500" lvl="1" indent="-228600">
              <a:lnSpc>
                <a:spcPct val="100000"/>
              </a:lnSpc>
              <a:spcBef>
                <a:spcPts val="1115"/>
              </a:spcBef>
              <a:buFont typeface="Arial MT"/>
              <a:buChar char="•"/>
              <a:tabLst>
                <a:tab pos="698500" algn="l"/>
              </a:tabLst>
            </a:pPr>
            <a:r>
              <a:rPr lang="pt-BR" sz="2400" dirty="0">
                <a:effectLst/>
                <a:latin typeface="Arial" panose="020B0604020202020204" pitchFamily="34" charset="0"/>
                <a:cs typeface="Arial" panose="020B0604020202020204" pitchFamily="34" charset="0"/>
              </a:rPr>
              <a:t>Na exploração de outros planetas;</a:t>
            </a:r>
          </a:p>
          <a:p>
            <a:pPr marL="698500" lvl="1" indent="-228600">
              <a:lnSpc>
                <a:spcPct val="100000"/>
              </a:lnSpc>
              <a:spcBef>
                <a:spcPts val="1130"/>
              </a:spcBef>
              <a:buFont typeface="Arial MT"/>
              <a:buChar char="•"/>
              <a:tabLst>
                <a:tab pos="698500" algn="l"/>
              </a:tabLst>
            </a:pPr>
            <a:r>
              <a:rPr lang="pt-BR" sz="2400" dirty="0">
                <a:effectLst/>
                <a:latin typeface="Arial" panose="020B0604020202020204" pitchFamily="34" charset="0"/>
                <a:cs typeface="Arial" panose="020B0604020202020204" pitchFamily="34" charset="0"/>
              </a:rPr>
              <a:t>No resgate de pessoas soterradas por escombros;</a:t>
            </a:r>
          </a:p>
          <a:p>
            <a:pPr marL="698500" lvl="1" indent="-228600">
              <a:lnSpc>
                <a:spcPct val="100000"/>
              </a:lnSpc>
              <a:spcBef>
                <a:spcPts val="1130"/>
              </a:spcBef>
              <a:buFont typeface="Arial MT"/>
              <a:buChar char="•"/>
              <a:tabLst>
                <a:tab pos="698500" algn="l"/>
              </a:tabLst>
            </a:pPr>
            <a:r>
              <a:rPr lang="pt-BR" sz="2400" dirty="0">
                <a:effectLst/>
                <a:latin typeface="Arial" panose="020B0604020202020204" pitchFamily="34" charset="0"/>
                <a:cs typeface="Arial" panose="020B0604020202020204" pitchFamily="34" charset="0"/>
              </a:rPr>
              <a:t>Nas indústrias,</a:t>
            </a:r>
          </a:p>
          <a:p>
            <a:pPr marL="698500" marR="5080" lvl="1" indent="-228600">
              <a:lnSpc>
                <a:spcPct val="120000"/>
              </a:lnSpc>
              <a:spcBef>
                <a:spcPts val="495"/>
              </a:spcBef>
              <a:buClr>
                <a:srgbClr val="000000"/>
              </a:buClr>
              <a:buFont typeface="Arial MT"/>
              <a:buChar char="•"/>
              <a:tabLst>
                <a:tab pos="698500" algn="l"/>
              </a:tabLst>
            </a:pPr>
            <a:r>
              <a:rPr lang="pt-BR" sz="2400" dirty="0">
                <a:effectLst/>
                <a:latin typeface="Arial" panose="020B0604020202020204" pitchFamily="34" charset="0"/>
                <a:cs typeface="Arial" panose="020B0604020202020204" pitchFamily="34" charset="0"/>
              </a:rPr>
              <a:t>Sistemas inteligentes para resolver cálculos e realizar pesquisas que poderão  encontrar cura de doenças.</a:t>
            </a:r>
          </a:p>
          <a:p>
            <a:pPr marL="698500" lvl="1" indent="-228600">
              <a:lnSpc>
                <a:spcPct val="100000"/>
              </a:lnSpc>
              <a:spcBef>
                <a:spcPts val="1125"/>
              </a:spcBef>
              <a:buFont typeface="Arial MT"/>
              <a:buChar char="•"/>
              <a:tabLst>
                <a:tab pos="698500" algn="l"/>
              </a:tabLst>
            </a:pPr>
            <a:r>
              <a:rPr lang="pt-BR" sz="2400" dirty="0">
                <a:effectLst/>
                <a:latin typeface="Arial" panose="020B0604020202020204" pitchFamily="34" charset="0"/>
                <a:cs typeface="Arial" panose="020B0604020202020204" pitchFamily="34" charset="0"/>
              </a:rPr>
              <a:t>Entre diversas outras aplicações.</a:t>
            </a:r>
          </a:p>
          <a:p>
            <a:endParaRPr lang="pt-BR" sz="1600" dirty="0"/>
          </a:p>
        </p:txBody>
      </p:sp>
      <p:sp>
        <p:nvSpPr>
          <p:cNvPr id="6" name="Título 5">
            <a:extLst>
              <a:ext uri="{FF2B5EF4-FFF2-40B4-BE49-F238E27FC236}">
                <a16:creationId xmlns:a16="http://schemas.microsoft.com/office/drawing/2014/main" id="{946D813B-6955-4F50-B8E2-C18AD23990FE}"/>
              </a:ext>
            </a:extLst>
          </p:cNvPr>
          <p:cNvSpPr>
            <a:spLocks noGrp="1"/>
          </p:cNvSpPr>
          <p:nvPr>
            <p:ph type="title"/>
          </p:nvPr>
        </p:nvSpPr>
        <p:spPr>
          <a:xfrm>
            <a:off x="3227387" y="42863"/>
            <a:ext cx="5145088" cy="714375"/>
          </a:xfrm>
        </p:spPr>
        <p:txBody>
          <a:bodyPr/>
          <a:lstStyle/>
          <a:p>
            <a:pPr algn="ctr"/>
            <a:r>
              <a:rPr lang="pt-BR" dirty="0">
                <a:latin typeface="Arial" panose="020B0604020202020204" pitchFamily="34" charset="0"/>
                <a:cs typeface="Arial" panose="020B0604020202020204" pitchFamily="34" charset="0"/>
              </a:rPr>
              <a:t>Conceitos Básicos</a:t>
            </a:r>
          </a:p>
        </p:txBody>
      </p:sp>
    </p:spTree>
    <p:extLst>
      <p:ext uri="{BB962C8B-B14F-4D97-AF65-F5344CB8AC3E}">
        <p14:creationId xmlns:p14="http://schemas.microsoft.com/office/powerpoint/2010/main" val="53131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45FA0F4B-E5A0-47A4-9C7E-C46928AAD9FE}"/>
              </a:ext>
            </a:extLst>
          </p:cNvPr>
          <p:cNvSpPr>
            <a:spLocks noGrp="1"/>
          </p:cNvSpPr>
          <p:nvPr>
            <p:ph idx="1"/>
          </p:nvPr>
        </p:nvSpPr>
        <p:spPr>
          <a:xfrm>
            <a:off x="803089" y="945579"/>
            <a:ext cx="10898373" cy="5212333"/>
          </a:xfrm>
        </p:spPr>
        <p:txBody>
          <a:bodyPr>
            <a:noAutofit/>
          </a:bodyPr>
          <a:lstStyle/>
          <a:p>
            <a:pPr marL="241300" marR="5080" indent="-228600" algn="just">
              <a:lnSpc>
                <a:spcPct val="120000"/>
              </a:lnSpc>
              <a:spcBef>
                <a:spcPts val="100"/>
              </a:spcBef>
              <a:buFont typeface="Arial MT"/>
              <a:buChar char="•"/>
              <a:tabLst>
                <a:tab pos="241300" algn="l"/>
              </a:tabLst>
            </a:pPr>
            <a:r>
              <a:rPr lang="pt-BR" sz="3200" dirty="0">
                <a:effectLst/>
                <a:latin typeface="Arial" panose="020B0604020202020204" pitchFamily="34" charset="0"/>
                <a:cs typeface="Arial" panose="020B0604020202020204" pitchFamily="34" charset="0"/>
              </a:rPr>
              <a:t>O campo de IA tem como objetivo, o contínuo aumento da  "inteligência" do computador, pesquisando, também os fenômenos da  inteligência natural:</a:t>
            </a:r>
          </a:p>
          <a:p>
            <a:pPr marL="698500" lvl="1" indent="-228600" algn="just">
              <a:lnSpc>
                <a:spcPct val="100000"/>
              </a:lnSpc>
              <a:spcBef>
                <a:spcPts val="1255"/>
              </a:spcBef>
              <a:buFont typeface="Arial MT"/>
              <a:buChar char="•"/>
              <a:tabLst>
                <a:tab pos="698500" algn="l"/>
              </a:tabLst>
            </a:pPr>
            <a:r>
              <a:rPr lang="pt-BR" sz="3200" dirty="0">
                <a:effectLst/>
                <a:latin typeface="Arial" panose="020B0604020202020204" pitchFamily="34" charset="0"/>
                <a:cs typeface="Arial" panose="020B0604020202020204" pitchFamily="34" charset="0"/>
              </a:rPr>
              <a:t>Resolução de problemas</a:t>
            </a:r>
          </a:p>
          <a:p>
            <a:pPr marL="698500" lvl="1" indent="-228600" algn="just">
              <a:lnSpc>
                <a:spcPct val="100000"/>
              </a:lnSpc>
              <a:spcBef>
                <a:spcPts val="1210"/>
              </a:spcBef>
              <a:buFont typeface="Arial MT"/>
              <a:buChar char="•"/>
              <a:tabLst>
                <a:tab pos="698500" algn="l"/>
              </a:tabLst>
            </a:pPr>
            <a:r>
              <a:rPr lang="pt-BR" sz="3200" dirty="0">
                <a:effectLst/>
                <a:latin typeface="Arial" panose="020B0604020202020204" pitchFamily="34" charset="0"/>
                <a:cs typeface="Arial" panose="020B0604020202020204" pitchFamily="34" charset="0"/>
              </a:rPr>
              <a:t>Compreensão de linguagem natural</a:t>
            </a:r>
          </a:p>
          <a:p>
            <a:pPr marL="698500" lvl="1" indent="-228600" algn="just">
              <a:lnSpc>
                <a:spcPct val="100000"/>
              </a:lnSpc>
              <a:spcBef>
                <a:spcPts val="1230"/>
              </a:spcBef>
              <a:buFont typeface="Arial MT"/>
              <a:buChar char="•"/>
              <a:tabLst>
                <a:tab pos="698500" algn="l"/>
              </a:tabLst>
            </a:pPr>
            <a:r>
              <a:rPr lang="pt-BR" sz="3200" dirty="0">
                <a:effectLst/>
                <a:latin typeface="Arial" panose="020B0604020202020204" pitchFamily="34" charset="0"/>
                <a:cs typeface="Arial" panose="020B0604020202020204" pitchFamily="34" charset="0"/>
              </a:rPr>
              <a:t>Visão e robótica</a:t>
            </a:r>
          </a:p>
          <a:p>
            <a:pPr marL="698500" lvl="1" indent="-228600" algn="just">
              <a:lnSpc>
                <a:spcPct val="100000"/>
              </a:lnSpc>
              <a:spcBef>
                <a:spcPts val="1220"/>
              </a:spcBef>
              <a:buFont typeface="Arial MT"/>
              <a:buChar char="•"/>
              <a:tabLst>
                <a:tab pos="698500" algn="l"/>
              </a:tabLst>
            </a:pPr>
            <a:r>
              <a:rPr lang="pt-BR" sz="3200" dirty="0">
                <a:effectLst/>
                <a:latin typeface="Arial" panose="020B0604020202020204" pitchFamily="34" charset="0"/>
                <a:cs typeface="Arial" panose="020B0604020202020204" pitchFamily="34" charset="0"/>
              </a:rPr>
              <a:t>Sistemas especialistas e aquisição de conhecimento</a:t>
            </a:r>
          </a:p>
          <a:p>
            <a:pPr marL="698500" lvl="1" indent="-228600" algn="just">
              <a:lnSpc>
                <a:spcPct val="100000"/>
              </a:lnSpc>
              <a:spcBef>
                <a:spcPts val="1215"/>
              </a:spcBef>
              <a:buFont typeface="Arial MT"/>
              <a:buChar char="•"/>
              <a:tabLst>
                <a:tab pos="698500" algn="l"/>
              </a:tabLst>
            </a:pPr>
            <a:r>
              <a:rPr lang="pt-BR" sz="3200" dirty="0">
                <a:effectLst/>
                <a:latin typeface="Arial" panose="020B0604020202020204" pitchFamily="34" charset="0"/>
                <a:cs typeface="Arial" panose="020B0604020202020204" pitchFamily="34" charset="0"/>
              </a:rPr>
              <a:t>Metodologias de representação de conhecimento</a:t>
            </a:r>
          </a:p>
        </p:txBody>
      </p:sp>
      <p:sp>
        <p:nvSpPr>
          <p:cNvPr id="4" name="Título 5">
            <a:extLst>
              <a:ext uri="{FF2B5EF4-FFF2-40B4-BE49-F238E27FC236}">
                <a16:creationId xmlns:a16="http://schemas.microsoft.com/office/drawing/2014/main" id="{3266DAF3-4FDF-4E37-B42C-60EF6523EE35}"/>
              </a:ext>
            </a:extLst>
          </p:cNvPr>
          <p:cNvSpPr>
            <a:spLocks noGrp="1"/>
          </p:cNvSpPr>
          <p:nvPr>
            <p:ph type="title"/>
          </p:nvPr>
        </p:nvSpPr>
        <p:spPr>
          <a:xfrm>
            <a:off x="3502170" y="250564"/>
            <a:ext cx="5227492" cy="635261"/>
          </a:xfrm>
        </p:spPr>
        <p:txBody>
          <a:bodyPr>
            <a:normAutofit/>
          </a:bodyPr>
          <a:lstStyle/>
          <a:p>
            <a:r>
              <a:rPr lang="pt-BR" dirty="0">
                <a:latin typeface="Arial" panose="020B0604020202020204" pitchFamily="34" charset="0"/>
                <a:cs typeface="Arial" panose="020B0604020202020204" pitchFamily="34" charset="0"/>
              </a:rPr>
              <a:t>Conceitos Básicos</a:t>
            </a:r>
          </a:p>
        </p:txBody>
      </p:sp>
    </p:spTree>
    <p:extLst>
      <p:ext uri="{BB962C8B-B14F-4D97-AF65-F5344CB8AC3E}">
        <p14:creationId xmlns:p14="http://schemas.microsoft.com/office/powerpoint/2010/main" val="244775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Aspecto">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alho">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emplate>TM04033919[[fn=Circuito]]</Template>
  <TotalTime>999</TotalTime>
  <Words>1567</Words>
  <Application>Microsoft Office PowerPoint</Application>
  <PresentationFormat>Widescreen</PresentationFormat>
  <Paragraphs>96</Paragraphs>
  <Slides>22</Slides>
  <Notes>0</Notes>
  <HiddenSlides>0</HiddenSlides>
  <MMClips>5</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22</vt:i4>
      </vt:variant>
    </vt:vector>
  </HeadingPairs>
  <TitlesOfParts>
    <vt:vector size="26" baseType="lpstr">
      <vt:lpstr>Arial</vt:lpstr>
      <vt:lpstr>Arial MT</vt:lpstr>
      <vt:lpstr>Tw Cen MT</vt:lpstr>
      <vt:lpstr>Circuito</vt:lpstr>
      <vt:lpstr>Centro Universitário Carioca  Unicarioca</vt:lpstr>
      <vt:lpstr>O que é Inteligência Artificial?</vt:lpstr>
      <vt:lpstr>O que é Inteligência Artificial?</vt:lpstr>
      <vt:lpstr>HISTÓRIA DA INTELIGÊNCIA ARTIFICIAL</vt:lpstr>
      <vt:lpstr>HISTÓRIA DA INTELIGÊNCIA ARTIFICIAL</vt:lpstr>
      <vt:lpstr>HISTÓRIA DA INTELIGÊNCIA ARTIFICIAL</vt:lpstr>
      <vt:lpstr>Conceitos Básicos</vt:lpstr>
      <vt:lpstr>Conceitos Básicos</vt:lpstr>
      <vt:lpstr>Conceitos Básicos</vt:lpstr>
      <vt:lpstr>EXEMPLOS DE APLICAÇÕES DA IA</vt:lpstr>
      <vt:lpstr>EXEMPLOS DE APLICAÇÕES DA IA</vt:lpstr>
      <vt:lpstr>EXEMPLOS DE APLICAÇÕES DA IA</vt:lpstr>
      <vt:lpstr>EXEMPLOS DE APLICAÇÕES DA IA</vt:lpstr>
      <vt:lpstr>EXEMPLOS DE APLICAÇÕES DA IA</vt:lpstr>
      <vt:lpstr>EXEMPLOS DE APLICAÇÕES DA IA</vt:lpstr>
      <vt:lpstr>EXEMPLOS DE APLICAÇÕES DA IA</vt:lpstr>
      <vt:lpstr>EXEMPLOS DE APLICAÇÕES DA IA</vt:lpstr>
      <vt:lpstr>EXEMPLOS DE APLICAÇÕES DA IA</vt:lpstr>
      <vt:lpstr>ESTUDO DE CASO - Aplicação BEM SUCEDIDA</vt:lpstr>
      <vt:lpstr>ESTUDO DE CASO - Aplicação BEM SUCEDIDA</vt:lpstr>
      <vt:lpstr>Inteligência artificial</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Centro Universitário Carioca  Unicarioca</dc:title>
  <dc:creator>Amira Salman</dc:creator>
  <cp:lastModifiedBy>Amira Salman</cp:lastModifiedBy>
  <cp:revision>21</cp:revision>
  <dcterms:created xsi:type="dcterms:W3CDTF">2021-11-16T18:35:09Z</dcterms:created>
  <dcterms:modified xsi:type="dcterms:W3CDTF">2021-11-24T18:00:40Z</dcterms:modified>
</cp:coreProperties>
</file>